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467" r:id="rId2"/>
    <p:sldId id="409" r:id="rId3"/>
    <p:sldId id="337" r:id="rId4"/>
    <p:sldId id="442" r:id="rId5"/>
    <p:sldId id="425" r:id="rId6"/>
    <p:sldId id="426" r:id="rId7"/>
    <p:sldId id="443" r:id="rId8"/>
    <p:sldId id="437" r:id="rId9"/>
    <p:sldId id="444" r:id="rId10"/>
    <p:sldId id="445" r:id="rId11"/>
    <p:sldId id="427" r:id="rId12"/>
    <p:sldId id="446" r:id="rId13"/>
    <p:sldId id="447" r:id="rId14"/>
    <p:sldId id="448" r:id="rId15"/>
    <p:sldId id="449" r:id="rId16"/>
    <p:sldId id="450" r:id="rId17"/>
    <p:sldId id="451" r:id="rId18"/>
    <p:sldId id="452" r:id="rId19"/>
    <p:sldId id="455" r:id="rId20"/>
    <p:sldId id="453" r:id="rId21"/>
    <p:sldId id="454" r:id="rId22"/>
    <p:sldId id="456" r:id="rId23"/>
    <p:sldId id="457" r:id="rId24"/>
    <p:sldId id="458" r:id="rId25"/>
    <p:sldId id="459" r:id="rId26"/>
    <p:sldId id="461" r:id="rId27"/>
    <p:sldId id="460" r:id="rId28"/>
    <p:sldId id="462" r:id="rId29"/>
    <p:sldId id="463" r:id="rId30"/>
    <p:sldId id="464" r:id="rId31"/>
    <p:sldId id="465" r:id="rId32"/>
    <p:sldId id="466" r:id="rId33"/>
    <p:sldId id="363"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675"/>
    <a:srgbClr val="313131"/>
    <a:srgbClr val="4AC540"/>
    <a:srgbClr val="000100"/>
    <a:srgbClr val="465466"/>
    <a:srgbClr val="4654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510" autoAdjust="0"/>
  </p:normalViewPr>
  <p:slideViewPr>
    <p:cSldViewPr snapToObjects="1">
      <p:cViewPr varScale="1">
        <p:scale>
          <a:sx n="88" d="100"/>
          <a:sy n="88" d="100"/>
        </p:scale>
        <p:origin x="-1880"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4CF8065-8D8D-F641-8450-4736629526E8}" type="datetimeFigureOut">
              <a:rPr lang="en-US" smtClean="0"/>
              <a:pPr/>
              <a:t>21/04/17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814F14D-DDD1-7A48-BBCD-CF96B7AFF2AB}" type="slidenum">
              <a:rPr lang="en-US" smtClean="0"/>
              <a:pPr/>
              <a:t>‹#›</a:t>
            </a:fld>
            <a:endParaRPr lang="en-US"/>
          </a:p>
        </p:txBody>
      </p:sp>
    </p:spTree>
    <p:extLst>
      <p:ext uri="{BB962C8B-B14F-4D97-AF65-F5344CB8AC3E}">
        <p14:creationId xmlns:p14="http://schemas.microsoft.com/office/powerpoint/2010/main" val="32547350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09F01E-84B6-8E45-8EEF-FF11D43F93FC}" type="datetimeFigureOut">
              <a:rPr lang="en-US" smtClean="0"/>
              <a:pPr/>
              <a:t>21/04/17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AB8164-8572-4E45-97DA-BDFAD0C91E8F}" type="slidenum">
              <a:rPr lang="en-US" smtClean="0"/>
              <a:pPr/>
              <a:t>‹#›</a:t>
            </a:fld>
            <a:endParaRPr lang="en-US"/>
          </a:p>
        </p:txBody>
      </p:sp>
    </p:spTree>
    <p:extLst>
      <p:ext uri="{BB962C8B-B14F-4D97-AF65-F5344CB8AC3E}">
        <p14:creationId xmlns:p14="http://schemas.microsoft.com/office/powerpoint/2010/main" val="7287694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1" Type="http://schemas.openxmlformats.org/officeDocument/2006/relationships/hyperlink" Target="https://en.wikipedia.org/wiki/Hard_disk_drive" TargetMode="External"/><Relationship Id="rId12" Type="http://schemas.openxmlformats.org/officeDocument/2006/relationships/hyperlink" Target="https://en.wikipedia.org/wiki/Data_privacy" TargetMode="External"/><Relationship Id="rId13" Type="http://schemas.openxmlformats.org/officeDocument/2006/relationships/hyperlink" Target="http://www.milincorporated.com/a-temporary-internet-files.html" TargetMode="External"/><Relationship Id="rId14" Type="http://schemas.openxmlformats.org/officeDocument/2006/relationships/hyperlink" Target="http://www.pchell.com/support/privacy.shtml" TargetMode="External"/><Relationship Id="rId15" Type="http://schemas.openxmlformats.org/officeDocument/2006/relationships/hyperlink" Target="https://en.wikipedia.org/wiki/Index.dat" TargetMode="External"/><Relationship Id="rId16" Type="http://schemas.openxmlformats.org/officeDocument/2006/relationships/hyperlink" Target="https://en.wikipedia.org/wiki/Internet_connection" TargetMode="External"/><Relationship Id="rId17" Type="http://schemas.openxmlformats.org/officeDocument/2006/relationships/hyperlink" Target="https://en.wikipedia.org/wiki/Forensic_identification" TargetMode="External"/><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s://en.wikipedia.org/wiki/Folder_(computing)" TargetMode="External"/><Relationship Id="rId4" Type="http://schemas.openxmlformats.org/officeDocument/2006/relationships/hyperlink" Target="https://en.wikipedia.org/wiki/Microsoft_Windows" TargetMode="External"/><Relationship Id="rId5" Type="http://schemas.openxmlformats.org/officeDocument/2006/relationships/hyperlink" Target="https://en.wikipedia.org/wiki/Browser_cache" TargetMode="External"/><Relationship Id="rId6" Type="http://schemas.openxmlformats.org/officeDocument/2006/relationships/hyperlink" Target="https://en.wikipedia.org/wiki/Internet_Explorer" TargetMode="External"/><Relationship Id="rId7" Type="http://schemas.openxmlformats.org/officeDocument/2006/relationships/hyperlink" Target="https://en.wikipedia.org/w/index.php?title=Temporary_Internet_Files&amp;action=edit&amp;section=1" TargetMode="External"/><Relationship Id="rId8" Type="http://schemas.openxmlformats.org/officeDocument/2006/relationships/hyperlink" Target="https://en.wikipedia.org/wiki/HTML" TargetMode="External"/><Relationship Id="rId9" Type="http://schemas.openxmlformats.org/officeDocument/2006/relationships/hyperlink" Target="https://en.wikipedia.org/wiki/JavaScript" TargetMode="External"/><Relationship Id="rId10" Type="http://schemas.openxmlformats.org/officeDocument/2006/relationships/hyperlink" Target="https://en.wikipedia.org/wiki/Web_cache"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hatis.techtarget.com/definition/memory-management" TargetMode="External"/><Relationship Id="rId4" Type="http://schemas.openxmlformats.org/officeDocument/2006/relationships/hyperlink" Target="http://searchwinit.techtarget.com/definition/boot" TargetMode="External"/><Relationship Id="rId5" Type="http://schemas.openxmlformats.org/officeDocument/2006/relationships/hyperlink" Target="http://whatis.techtarget.com/fileformat/PF-Windows-XP-prefetch-file" TargetMode="External"/><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 Id="rId3" Type="http://schemas.openxmlformats.org/officeDocument/2006/relationships/hyperlink" Target="https://davescomputertips.com/category/security/"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AB8164-8572-4E45-97DA-BDFAD0C91E8F}" type="slidenum">
              <a:rPr lang="en-US" smtClean="0"/>
              <a:pPr/>
              <a:t>1</a:t>
            </a:fld>
            <a:endParaRPr lang="en-US"/>
          </a:p>
        </p:txBody>
      </p:sp>
    </p:spTree>
    <p:extLst>
      <p:ext uri="{BB962C8B-B14F-4D97-AF65-F5344CB8AC3E}">
        <p14:creationId xmlns:p14="http://schemas.microsoft.com/office/powerpoint/2010/main" val="2903362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The user profile is a default collection of folders to store user-generated data</a:t>
            </a:r>
          </a:p>
          <a:p>
            <a:r>
              <a:rPr lang="en-US" dirty="0" smtClean="0"/>
              <a:t>Every user with a Windows account has their own user profile</a:t>
            </a:r>
          </a:p>
          <a:p>
            <a:endParaRPr lang="en-US" dirty="0" smtClean="0"/>
          </a:p>
          <a:p>
            <a:pPr lvl="1"/>
            <a:r>
              <a:rPr lang="en-US" dirty="0" smtClean="0"/>
              <a:t>Windows 7 location </a:t>
            </a:r>
            <a:r>
              <a:rPr lang="en-US" dirty="0" smtClean="0">
                <a:sym typeface="Wingdings"/>
              </a:rPr>
              <a:t> C:\Users\&lt;</a:t>
            </a:r>
            <a:r>
              <a:rPr lang="en-US" dirty="0" err="1" smtClean="0">
                <a:sym typeface="Wingdings"/>
              </a:rPr>
              <a:t>UserID</a:t>
            </a:r>
            <a:r>
              <a:rPr lang="en-US" dirty="0" smtClean="0">
                <a:sym typeface="Wingdings"/>
              </a:rPr>
              <a:t>&gt;</a:t>
            </a:r>
            <a:endParaRPr lang="en-US" dirty="0" smtClean="0"/>
          </a:p>
          <a:p>
            <a:endParaRPr lang="en-US" dirty="0"/>
          </a:p>
        </p:txBody>
      </p:sp>
      <p:sp>
        <p:nvSpPr>
          <p:cNvPr id="4" name="Slide Number Placeholder 3"/>
          <p:cNvSpPr>
            <a:spLocks noGrp="1"/>
          </p:cNvSpPr>
          <p:nvPr>
            <p:ph type="sldNum" sz="quarter" idx="10"/>
          </p:nvPr>
        </p:nvSpPr>
        <p:spPr/>
        <p:txBody>
          <a:bodyPr/>
          <a:lstStyle/>
          <a:p>
            <a:fld id="{DFAB8164-8572-4E45-97DA-BDFAD0C91E8F}" type="slidenum">
              <a:rPr lang="en-US" smtClean="0"/>
              <a:pPr/>
              <a:t>11</a:t>
            </a:fld>
            <a:endParaRPr lang="en-US"/>
          </a:p>
        </p:txBody>
      </p:sp>
    </p:spTree>
    <p:extLst>
      <p:ext uri="{BB962C8B-B14F-4D97-AF65-F5344CB8AC3E}">
        <p14:creationId xmlns:p14="http://schemas.microsoft.com/office/powerpoint/2010/main" val="3522881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mn-lt"/>
                <a:ea typeface="+mn-ea"/>
                <a:cs typeface="+mn-cs"/>
              </a:rPr>
              <a:t>In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Windows 7, this “Temporary Internet Files” folder is located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userprofile</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AppData</a:t>
            </a:r>
            <a:r>
              <a:rPr lang="en-US" sz="1200" kern="1200" dirty="0" smtClean="0">
                <a:solidFill>
                  <a:schemeClr val="tx1"/>
                </a:solidFill>
                <a:latin typeface="+mn-lt"/>
                <a:ea typeface="+mn-ea"/>
                <a:cs typeface="+mn-cs"/>
              </a:rPr>
              <a:t>\Local\Microsoft\Windows folder.</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It’s also a hidden folder that won’t show up if “Hide protected operating system files” option is checked.</a:t>
            </a:r>
          </a:p>
          <a:p>
            <a:r>
              <a:rPr lang="en-US" sz="1200" kern="1200" dirty="0" smtClean="0">
                <a:solidFill>
                  <a:schemeClr val="tx1"/>
                </a:solidFill>
                <a:latin typeface="+mn-lt"/>
                <a:ea typeface="+mn-ea"/>
                <a:cs typeface="+mn-cs"/>
              </a:rPr>
              <a:t>Dig one step deeper, there are actually more folders inside this Temporary Internet Files folder. However, you will have to type the folder name in Explorer address box in order to accessing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userprofile</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AppData</a:t>
            </a:r>
            <a:r>
              <a:rPr lang="en-US" sz="1200" kern="1200" dirty="0" smtClean="0">
                <a:solidFill>
                  <a:schemeClr val="tx1"/>
                </a:solidFill>
                <a:latin typeface="+mn-lt"/>
                <a:ea typeface="+mn-ea"/>
                <a:cs typeface="+mn-cs"/>
              </a:rPr>
              <a:t>\Local\Microsoft\Windows\Temporary Internet Files\Content.IE5</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And that’s the folder that stores all files that you open directly from your Internet Explorer.</a:t>
            </a: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Temporary Internet Files</a:t>
            </a:r>
            <a:r>
              <a:rPr lang="en-US" sz="1200" b="0" kern="1200" dirty="0" smtClean="0">
                <a:solidFill>
                  <a:schemeClr val="tx1"/>
                </a:solidFill>
                <a:latin typeface="+mn-lt"/>
                <a:ea typeface="+mn-ea"/>
                <a:cs typeface="+mn-cs"/>
              </a:rPr>
              <a:t> is a </a:t>
            </a:r>
            <a:r>
              <a:rPr lang="en-US" sz="1200" b="0" u="none" kern="1200" dirty="0" smtClean="0">
                <a:solidFill>
                  <a:schemeClr val="tx1"/>
                </a:solidFill>
                <a:latin typeface="+mn-lt"/>
                <a:ea typeface="+mn-ea"/>
                <a:cs typeface="+mn-cs"/>
                <a:hlinkClick r:id="rId3"/>
              </a:rPr>
              <a:t>folder on </a:t>
            </a:r>
            <a:r>
              <a:rPr lang="en-US" sz="1200" b="0" u="none" kern="1200" dirty="0" smtClean="0">
                <a:solidFill>
                  <a:schemeClr val="tx1"/>
                </a:solidFill>
                <a:latin typeface="+mn-lt"/>
                <a:ea typeface="+mn-ea"/>
                <a:cs typeface="+mn-cs"/>
                <a:hlinkClick r:id="rId4"/>
              </a:rPr>
              <a:t>Microsoft Windows which serves as the </a:t>
            </a:r>
            <a:r>
              <a:rPr lang="en-US" sz="1200" b="0" u="none" kern="1200" dirty="0" smtClean="0">
                <a:solidFill>
                  <a:schemeClr val="tx1"/>
                </a:solidFill>
                <a:latin typeface="+mn-lt"/>
                <a:ea typeface="+mn-ea"/>
                <a:cs typeface="+mn-cs"/>
                <a:hlinkClick r:id="rId5"/>
              </a:rPr>
              <a:t>browser cache for </a:t>
            </a:r>
            <a:r>
              <a:rPr lang="en-US" sz="1200" b="0" u="none" kern="1200" dirty="0" smtClean="0">
                <a:solidFill>
                  <a:schemeClr val="tx1"/>
                </a:solidFill>
                <a:latin typeface="+mn-lt"/>
                <a:ea typeface="+mn-ea"/>
                <a:cs typeface="+mn-cs"/>
                <a:hlinkClick r:id="rId6"/>
              </a:rPr>
              <a:t>Internet Explorer to cache pages and other multimedia content, such as video and audio files, from websites visited by the user. This allows such websites to load more quickly the next time they are visited.</a:t>
            </a:r>
          </a:p>
          <a:p>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Overview</a:t>
            </a:r>
            <a:endParaRPr lang="en-US" sz="1200" b="0" kern="1200" dirty="0" smtClean="0">
              <a:solidFill>
                <a:schemeClr val="tx1"/>
              </a:solidFill>
              <a:latin typeface="+mn-lt"/>
              <a:ea typeface="+mn-ea"/>
              <a:cs typeface="+mn-cs"/>
              <a:hlinkClick r:id="rId7"/>
            </a:endParaRPr>
          </a:p>
          <a:p>
            <a:r>
              <a:rPr lang="en-US" sz="1200" b="0" kern="1200" dirty="0" smtClean="0">
                <a:solidFill>
                  <a:schemeClr val="tx1"/>
                </a:solidFill>
                <a:latin typeface="+mn-lt"/>
                <a:ea typeface="+mn-ea"/>
                <a:cs typeface="+mn-cs"/>
              </a:rPr>
              <a:t>Each time a user visits a website using Microsoft Internet Explorer, files downloaded with each web page (including </a:t>
            </a:r>
            <a:r>
              <a:rPr lang="en-US" sz="1200" b="0" kern="1200" dirty="0" smtClean="0">
                <a:solidFill>
                  <a:schemeClr val="tx1"/>
                </a:solidFill>
                <a:latin typeface="+mn-lt"/>
                <a:ea typeface="+mn-ea"/>
                <a:cs typeface="+mn-cs"/>
                <a:hlinkClick r:id="rId8"/>
              </a:rPr>
              <a:t>HTML and </a:t>
            </a:r>
            <a:r>
              <a:rPr lang="en-US" sz="1200" b="0" kern="1200" dirty="0" smtClean="0">
                <a:solidFill>
                  <a:schemeClr val="tx1"/>
                </a:solidFill>
                <a:latin typeface="+mn-lt"/>
                <a:ea typeface="+mn-ea"/>
                <a:cs typeface="+mn-cs"/>
                <a:hlinkClick r:id="rId9"/>
              </a:rPr>
              <a:t>Javascript code) are saved to the Temporary Internet Files folder, creating a </a:t>
            </a:r>
            <a:r>
              <a:rPr lang="en-US" sz="1200" b="0" kern="1200" dirty="0" smtClean="0">
                <a:solidFill>
                  <a:schemeClr val="tx1"/>
                </a:solidFill>
                <a:latin typeface="+mn-lt"/>
                <a:ea typeface="+mn-ea"/>
                <a:cs typeface="+mn-cs"/>
                <a:hlinkClick r:id="rId10"/>
              </a:rPr>
              <a:t>web cache of the web page on the local computer's </a:t>
            </a:r>
            <a:r>
              <a:rPr lang="en-US" sz="1200" b="0" kern="1200" dirty="0" smtClean="0">
                <a:solidFill>
                  <a:schemeClr val="tx1"/>
                </a:solidFill>
                <a:latin typeface="+mn-lt"/>
                <a:ea typeface="+mn-ea"/>
                <a:cs typeface="+mn-cs"/>
                <a:hlinkClick r:id="rId11"/>
              </a:rPr>
              <a:t>hard disk drive, or other form of digital data storage. The next time the user visits the cached website, only changed content needs to be downloaded from the Internet; the unchanged data is available in the cache.</a:t>
            </a:r>
          </a:p>
          <a:p>
            <a:r>
              <a:rPr lang="en-US" sz="1200" b="0" kern="1200" dirty="0" smtClean="0">
                <a:solidFill>
                  <a:schemeClr val="tx1"/>
                </a:solidFill>
                <a:latin typeface="+mn-lt"/>
                <a:ea typeface="+mn-ea"/>
                <a:cs typeface="+mn-cs"/>
              </a:rPr>
              <a:t>Despite the name 'temporary', the cache of a website remains stored on the hard disk until the user manually clears the cache, the cache expires or if the cache is full. This is often regarded as a </a:t>
            </a:r>
            <a:r>
              <a:rPr lang="en-US" sz="1200" b="0" kern="1200" dirty="0" smtClean="0">
                <a:solidFill>
                  <a:schemeClr val="tx1"/>
                </a:solidFill>
                <a:latin typeface="+mn-lt"/>
                <a:ea typeface="+mn-ea"/>
                <a:cs typeface="+mn-cs"/>
                <a:hlinkClick r:id="rId12"/>
              </a:rPr>
              <a:t>privacy issue </a:t>
            </a:r>
            <a:r>
              <a:rPr lang="en-US" sz="1200" b="0" kern="1200" dirty="0" smtClean="0">
                <a:solidFill>
                  <a:schemeClr val="tx1"/>
                </a:solidFill>
                <a:latin typeface="+mn-lt"/>
                <a:ea typeface="+mn-ea"/>
                <a:cs typeface="+mn-cs"/>
                <a:hlinkClick r:id="rId13"/>
              </a:rPr>
              <a:t>[1] </a:t>
            </a:r>
            <a:r>
              <a:rPr lang="en-US" sz="1200" b="0" kern="1200" dirty="0" smtClean="0">
                <a:solidFill>
                  <a:schemeClr val="tx1"/>
                </a:solidFill>
                <a:latin typeface="+mn-lt"/>
                <a:ea typeface="+mn-ea"/>
                <a:cs typeface="+mn-cs"/>
                <a:hlinkClick r:id="rId14"/>
              </a:rPr>
              <a:t>[2], because anyone with access to the computer can view the cache. The contents of the folder are indexed using an </a:t>
            </a:r>
            <a:r>
              <a:rPr lang="en-US" sz="1200" b="0" kern="1200" dirty="0" smtClean="0">
                <a:solidFill>
                  <a:schemeClr val="tx1"/>
                </a:solidFill>
                <a:latin typeface="+mn-lt"/>
                <a:ea typeface="+mn-ea"/>
                <a:cs typeface="+mn-cs"/>
                <a:hlinkClick r:id="rId15"/>
              </a:rPr>
              <a:t>index.dat file, a form of database.</a:t>
            </a:r>
          </a:p>
          <a:p>
            <a:r>
              <a:rPr lang="en-US" sz="1200" b="0" kern="1200" dirty="0" smtClean="0">
                <a:solidFill>
                  <a:schemeClr val="tx1"/>
                </a:solidFill>
                <a:latin typeface="+mn-lt"/>
                <a:ea typeface="+mn-ea"/>
                <a:cs typeface="+mn-cs"/>
              </a:rPr>
              <a:t>The Temporary Internet Files cache can be useful in certain situations. For example, if no </a:t>
            </a:r>
            <a:r>
              <a:rPr lang="en-US" sz="1200" b="0" kern="1200" dirty="0" smtClean="0">
                <a:solidFill>
                  <a:schemeClr val="tx1"/>
                </a:solidFill>
                <a:latin typeface="+mn-lt"/>
                <a:ea typeface="+mn-ea"/>
                <a:cs typeface="+mn-cs"/>
                <a:hlinkClick r:id="rId16"/>
              </a:rPr>
              <a:t>Internet connection is available, previously cached websites are still available offline. Certain online media files (such as embedded Flash movies) are not easily accessed directly through Internet Explorer, but are automatically saved into the cache after viewing them. Depending on the type of website and how often it is updated, the cached data may not reflect the online version of the website. The cache is also useful for police to collect </a:t>
            </a:r>
            <a:r>
              <a:rPr lang="en-US" sz="1200" b="0" kern="1200" dirty="0" smtClean="0">
                <a:solidFill>
                  <a:schemeClr val="tx1"/>
                </a:solidFill>
                <a:latin typeface="+mn-lt"/>
                <a:ea typeface="+mn-ea"/>
                <a:cs typeface="+mn-cs"/>
                <a:hlinkClick r:id="rId17"/>
              </a:rPr>
              <a:t>forensic evidence.</a:t>
            </a: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DFAB8164-8572-4E45-97DA-BDFAD0C91E8F}" type="slidenum">
              <a:rPr lang="en-US" smtClean="0"/>
              <a:pPr/>
              <a:t>13</a:t>
            </a:fld>
            <a:endParaRPr lang="en-US"/>
          </a:p>
        </p:txBody>
      </p:sp>
    </p:spTree>
    <p:extLst>
      <p:ext uri="{BB962C8B-B14F-4D97-AF65-F5344CB8AC3E}">
        <p14:creationId xmlns:p14="http://schemas.microsoft.com/office/powerpoint/2010/main" val="3522881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A link file:</a:t>
            </a:r>
          </a:p>
          <a:p>
            <a:pPr lvl="1"/>
            <a:r>
              <a:rPr lang="en-US" dirty="0" smtClean="0"/>
              <a:t>Is a shortcut to a file stored within the file system</a:t>
            </a:r>
          </a:p>
          <a:p>
            <a:pPr lvl="1"/>
            <a:r>
              <a:rPr lang="en-US" dirty="0" smtClean="0"/>
              <a:t>Provides quick access to commonly used files</a:t>
            </a:r>
          </a:p>
          <a:p>
            <a:pPr lvl="1"/>
            <a:r>
              <a:rPr lang="en-US" dirty="0" smtClean="0"/>
              <a:t>May contain valuable clues to the actual location and/or prior existence of files on the computer</a:t>
            </a:r>
          </a:p>
          <a:p>
            <a:pPr lvl="1"/>
            <a:endParaRPr lang="en-US" dirty="0" smtClean="0"/>
          </a:p>
          <a:p>
            <a:pPr lvl="1"/>
            <a:endParaRPr lang="en-US" dirty="0" smtClean="0"/>
          </a:p>
          <a:p>
            <a:pPr lvl="1"/>
            <a:r>
              <a:rPr lang="en-US" dirty="0" smtClean="0"/>
              <a:t>Most</a:t>
            </a:r>
            <a:r>
              <a:rPr lang="en-US" baseline="0" dirty="0" smtClean="0"/>
              <a:t> Recent Folder</a:t>
            </a:r>
          </a:p>
          <a:p>
            <a:pPr lvl="1"/>
            <a:endParaRPr lang="en-US" baseline="0" dirty="0" smtClean="0"/>
          </a:p>
          <a:p>
            <a:r>
              <a:rPr lang="en-US" sz="1200" kern="1200" dirty="0" smtClean="0">
                <a:solidFill>
                  <a:schemeClr val="tx1"/>
                </a:solidFill>
                <a:latin typeface="+mn-lt"/>
                <a:ea typeface="+mn-ea"/>
                <a:cs typeface="+mn-cs"/>
              </a:rPr>
              <a:t>The Recent Items folder (previously called Recent Documents in Windows XP) is used by Windows to record what documents have been opened. The list is displayed in the Windows start menu either under the ‘Recent Items’ menu item or when you hover over applications.</a:t>
            </a:r>
          </a:p>
          <a:p>
            <a:r>
              <a:rPr lang="en-US" sz="1200" kern="1200" dirty="0" smtClean="0">
                <a:solidFill>
                  <a:schemeClr val="tx1"/>
                </a:solidFill>
                <a:latin typeface="+mn-lt"/>
                <a:ea typeface="+mn-ea"/>
                <a:cs typeface="+mn-cs"/>
              </a:rPr>
              <a:t>The following path is where the folder is stored. By accessing it from the folder you can access more history, sort by date and see the file types (by looking at the file icons).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C:\Users\%</a:t>
            </a:r>
            <a:r>
              <a:rPr lang="en-US" sz="1200" kern="1200" dirty="0" err="1" smtClean="0">
                <a:solidFill>
                  <a:schemeClr val="tx1"/>
                </a:solidFill>
                <a:latin typeface="+mn-lt"/>
                <a:ea typeface="+mn-ea"/>
                <a:cs typeface="+mn-cs"/>
              </a:rPr>
              <a:t>UserName</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AppData</a:t>
            </a:r>
            <a:r>
              <a:rPr lang="en-US" sz="1200" kern="1200" dirty="0" smtClean="0">
                <a:solidFill>
                  <a:schemeClr val="tx1"/>
                </a:solidFill>
                <a:latin typeface="+mn-lt"/>
                <a:ea typeface="+mn-ea"/>
                <a:cs typeface="+mn-cs"/>
              </a:rPr>
              <a:t>\Roaming\Microsoft\Windows\Recent</a:t>
            </a:r>
          </a:p>
          <a:p>
            <a:pPr lvl="1"/>
            <a:endParaRPr lang="en-US" dirty="0" smtClean="0"/>
          </a:p>
        </p:txBody>
      </p:sp>
      <p:sp>
        <p:nvSpPr>
          <p:cNvPr id="4" name="Slide Number Placeholder 3"/>
          <p:cNvSpPr>
            <a:spLocks noGrp="1"/>
          </p:cNvSpPr>
          <p:nvPr>
            <p:ph type="sldNum" sz="quarter" idx="10"/>
          </p:nvPr>
        </p:nvSpPr>
        <p:spPr/>
        <p:txBody>
          <a:bodyPr/>
          <a:lstStyle/>
          <a:p>
            <a:fld id="{DFAB8164-8572-4E45-97DA-BDFAD0C91E8F}" type="slidenum">
              <a:rPr lang="en-US" smtClean="0"/>
              <a:pPr/>
              <a:t>15</a:t>
            </a:fld>
            <a:endParaRPr lang="en-US"/>
          </a:p>
        </p:txBody>
      </p:sp>
    </p:spTree>
    <p:extLst>
      <p:ext uri="{BB962C8B-B14F-4D97-AF65-F5344CB8AC3E}">
        <p14:creationId xmlns:p14="http://schemas.microsoft.com/office/powerpoint/2010/main" val="3522881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Key Artifacts That Need to be Found When Investigating LNK Files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LNK files typically contain the following items of evidentiary value: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The original path of the file</a:t>
            </a:r>
          </a:p>
          <a:p>
            <a:r>
              <a:rPr lang="en-US" sz="1200" kern="1200" dirty="0" smtClean="0">
                <a:solidFill>
                  <a:schemeClr val="tx1"/>
                </a:solidFill>
                <a:latin typeface="+mn-lt"/>
                <a:ea typeface="+mn-ea"/>
                <a:cs typeface="+mn-cs"/>
              </a:rPr>
              <a:t>- MAC times of the original file; not only will a LNK file contain timestamps for the LNK file itself, it will also contain MAC times for the linked file within its metadata as well</a:t>
            </a:r>
          </a:p>
          <a:p>
            <a:r>
              <a:rPr lang="en-US" sz="1200" kern="1200" dirty="0" smtClean="0">
                <a:solidFill>
                  <a:schemeClr val="tx1"/>
                </a:solidFill>
                <a:latin typeface="+mn-lt"/>
                <a:ea typeface="+mn-ea"/>
                <a:cs typeface="+mn-cs"/>
              </a:rPr>
              <a:t>Information about the volume and system where the LNK file is stored. This will include volume name, serial number, NetBIOS name, and MAC address of the host where the linked file is stored</a:t>
            </a:r>
          </a:p>
          <a:p>
            <a:r>
              <a:rPr lang="en-US" sz="1200" kern="1200" dirty="0" smtClean="0">
                <a:solidFill>
                  <a:schemeClr val="tx1"/>
                </a:solidFill>
                <a:latin typeface="+mn-lt"/>
                <a:ea typeface="+mn-ea"/>
                <a:cs typeface="+mn-cs"/>
              </a:rPr>
              <a:t>- Network details if the file was stored on a network share or remote computer</a:t>
            </a:r>
          </a:p>
          <a:p>
            <a:r>
              <a:rPr lang="en-US" sz="1200" kern="1200" dirty="0" smtClean="0">
                <a:solidFill>
                  <a:schemeClr val="tx1"/>
                </a:solidFill>
                <a:latin typeface="+mn-lt"/>
                <a:ea typeface="+mn-ea"/>
                <a:cs typeface="+mn-cs"/>
              </a:rPr>
              <a:t>- File size of the linked file</a:t>
            </a:r>
          </a:p>
          <a:p>
            <a:endParaRPr lang="en-US" dirty="0" smtClean="0"/>
          </a:p>
          <a:p>
            <a:endParaRPr lang="en-US" dirty="0" smtClean="0"/>
          </a:p>
          <a:p>
            <a:r>
              <a:rPr lang="en-US" dirty="0" smtClean="0"/>
              <a:t>FO 28 </a:t>
            </a:r>
          </a:p>
          <a:p>
            <a:r>
              <a:rPr lang="en-US" dirty="0" smtClean="0"/>
              <a:t>LE 24</a:t>
            </a:r>
          </a:p>
          <a:p>
            <a:endParaRPr lang="en-US" dirty="0" smtClean="0"/>
          </a:p>
          <a:p>
            <a:r>
              <a:rPr lang="en-US" dirty="0" smtClean="0"/>
              <a:t>Last accessed</a:t>
            </a:r>
            <a:r>
              <a:rPr lang="en-US" baseline="0" dirty="0" smtClean="0"/>
              <a:t> </a:t>
            </a:r>
          </a:p>
          <a:p>
            <a:r>
              <a:rPr lang="en-US" baseline="0" dirty="0" smtClean="0"/>
              <a:t>File Created</a:t>
            </a:r>
          </a:p>
          <a:p>
            <a:r>
              <a:rPr lang="en-US" baseline="0" dirty="0" smtClean="0"/>
              <a:t>Last written</a:t>
            </a:r>
          </a:p>
          <a:p>
            <a:endParaRPr lang="en-US" dirty="0"/>
          </a:p>
        </p:txBody>
      </p:sp>
      <p:sp>
        <p:nvSpPr>
          <p:cNvPr id="4" name="Slide Number Placeholder 3"/>
          <p:cNvSpPr>
            <a:spLocks noGrp="1"/>
          </p:cNvSpPr>
          <p:nvPr>
            <p:ph type="sldNum" sz="quarter" idx="10"/>
          </p:nvPr>
        </p:nvSpPr>
        <p:spPr/>
        <p:txBody>
          <a:bodyPr/>
          <a:lstStyle/>
          <a:p>
            <a:fld id="{DFAB8164-8572-4E45-97DA-BDFAD0C91E8F}" type="slidenum">
              <a:rPr lang="en-US" smtClean="0"/>
              <a:pPr/>
              <a:t>16</a:t>
            </a:fld>
            <a:endParaRPr lang="en-US"/>
          </a:p>
        </p:txBody>
      </p:sp>
    </p:spTree>
    <p:extLst>
      <p:ext uri="{BB962C8B-B14F-4D97-AF65-F5344CB8AC3E}">
        <p14:creationId xmlns:p14="http://schemas.microsoft.com/office/powerpoint/2010/main" val="3283905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0" i="0" u="none" strike="noStrike" kern="1200" baseline="0" dirty="0" smtClean="0">
                <a:solidFill>
                  <a:schemeClr val="tx1"/>
                </a:solidFill>
                <a:latin typeface="+mn-lt"/>
                <a:ea typeface="+mn-ea"/>
                <a:cs typeface="+mn-cs"/>
              </a:rPr>
              <a:t>Recycle Bin is located in a hidden directory named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Recycle.Bin</a:t>
            </a:r>
            <a:r>
              <a:rPr lang="en-US" sz="1200" b="0" i="0" u="none" strike="noStrike" kern="1200" baseline="0" dirty="0" smtClean="0">
                <a:solidFill>
                  <a:schemeClr val="tx1"/>
                </a:solidFill>
                <a:latin typeface="+mn-lt"/>
                <a:ea typeface="+mn-ea"/>
                <a:cs typeface="+mn-cs"/>
              </a:rPr>
              <a:t>\%SID%, where %SID% is the SID of the user that performed the deletion. Secondly,</a:t>
            </a:r>
          </a:p>
          <a:p>
            <a:r>
              <a:rPr lang="en-US" sz="1200" b="0" i="0" u="none" strike="noStrike" kern="1200" baseline="0" dirty="0" smtClean="0">
                <a:solidFill>
                  <a:schemeClr val="tx1"/>
                </a:solidFill>
                <a:latin typeface="+mn-lt"/>
                <a:ea typeface="+mn-ea"/>
                <a:cs typeface="+mn-cs"/>
              </a:rPr>
              <a:t>when files are moved into the Recycle Bin, the original file is renamed to $R followed by a set of random</a:t>
            </a:r>
          </a:p>
          <a:p>
            <a:r>
              <a:rPr lang="en-US" sz="1200" b="0" i="0" u="none" strike="noStrike" kern="1200" baseline="0" dirty="0" smtClean="0">
                <a:solidFill>
                  <a:schemeClr val="tx1"/>
                </a:solidFill>
                <a:latin typeface="+mn-lt"/>
                <a:ea typeface="+mn-ea"/>
                <a:cs typeface="+mn-cs"/>
              </a:rPr>
              <a:t>characters, but maintaining the original file extension.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the same time a new file beginning with $I followed by the same set of random characters given to the $R file and the same extension, is created; this</a:t>
            </a:r>
          </a:p>
          <a:p>
            <a:r>
              <a:rPr lang="en-US" sz="1200" b="0" i="0" u="none" strike="noStrike" kern="1200" baseline="0" dirty="0" smtClean="0">
                <a:solidFill>
                  <a:schemeClr val="tx1"/>
                </a:solidFill>
                <a:latin typeface="+mn-lt"/>
                <a:ea typeface="+mn-ea"/>
                <a:cs typeface="+mn-cs"/>
              </a:rPr>
              <a:t>file contains the the </a:t>
            </a:r>
            <a:r>
              <a:rPr lang="en-US" sz="1200" b="1" i="0" u="none" strike="noStrike" kern="1200" baseline="0" dirty="0" smtClean="0">
                <a:solidFill>
                  <a:schemeClr val="tx1"/>
                </a:solidFill>
                <a:latin typeface="+mn-lt"/>
                <a:ea typeface="+mn-ea"/>
                <a:cs typeface="+mn-cs"/>
              </a:rPr>
              <a:t>original filename/path, original file size, and the date and time that the file was moved</a:t>
            </a:r>
          </a:p>
          <a:p>
            <a:r>
              <a:rPr lang="en-US" sz="1200" b="1" i="0" u="none" strike="noStrike" kern="1200" baseline="0" dirty="0" smtClean="0">
                <a:solidFill>
                  <a:schemeClr val="tx1"/>
                </a:solidFill>
                <a:latin typeface="+mn-lt"/>
                <a:ea typeface="+mn-ea"/>
                <a:cs typeface="+mn-cs"/>
              </a:rPr>
              <a:t>to the Recycle Bin</a:t>
            </a:r>
            <a:r>
              <a:rPr lang="en-US" sz="1200" b="0" i="0" u="none" strike="noStrike" kern="1200" baseline="0" dirty="0" smtClean="0">
                <a:solidFill>
                  <a:schemeClr val="tx1"/>
                </a:solidFill>
                <a:latin typeface="+mn-lt"/>
                <a:ea typeface="+mn-ea"/>
                <a:cs typeface="+mn-cs"/>
              </a:rPr>
              <a:t>. You’ll also notice at all of the $I files are exactly 544 bytes long.</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do this), or you can simply open the file up in a hex editor. The file is structured as follows:</a:t>
            </a:r>
          </a:p>
          <a:p>
            <a:r>
              <a:rPr lang="en-US" sz="1200" kern="1200" dirty="0" smtClean="0">
                <a:solidFill>
                  <a:schemeClr val="tx1"/>
                </a:solidFill>
                <a:latin typeface="+mn-lt"/>
                <a:ea typeface="+mn-ea"/>
                <a:cs typeface="+mn-cs"/>
              </a:rPr>
              <a:t>Bytes 0-7: $I File header – always set to 01 followed by seven sets of 00.</a:t>
            </a:r>
          </a:p>
          <a:p>
            <a:r>
              <a:rPr lang="en-US" sz="1200" kern="1200" dirty="0" smtClean="0">
                <a:solidFill>
                  <a:schemeClr val="tx1"/>
                </a:solidFill>
                <a:latin typeface="+mn-lt"/>
                <a:ea typeface="+mn-ea"/>
                <a:cs typeface="+mn-cs"/>
              </a:rPr>
              <a:t>Bytes 8-15: Original file size – stored in hex, in little-endian.</a:t>
            </a:r>
          </a:p>
          <a:p>
            <a:r>
              <a:rPr lang="en-US" sz="1200" kern="1200" dirty="0" smtClean="0">
                <a:solidFill>
                  <a:schemeClr val="tx1"/>
                </a:solidFill>
                <a:latin typeface="+mn-lt"/>
                <a:ea typeface="+mn-ea"/>
                <a:cs typeface="+mn-cs"/>
              </a:rPr>
              <a:t>Bytes 16-23: Deleted date/time stamp – represented in number of seconds since Midnight, January 1,</a:t>
            </a:r>
          </a:p>
          <a:p>
            <a:r>
              <a:rPr lang="en-US" sz="1200" kern="1200" dirty="0" smtClean="0">
                <a:solidFill>
                  <a:schemeClr val="tx1"/>
                </a:solidFill>
                <a:latin typeface="+mn-lt"/>
                <a:ea typeface="+mn-ea"/>
                <a:cs typeface="+mn-cs"/>
              </a:rPr>
              <a:t>1601. Use a program such as Decode to assist with figuring out the exact date/time, if you don’t want</a:t>
            </a:r>
            <a:endParaRPr lang="en-US" dirty="0" smtClean="0"/>
          </a:p>
        </p:txBody>
      </p:sp>
      <p:sp>
        <p:nvSpPr>
          <p:cNvPr id="4" name="Slide Number Placeholder 3"/>
          <p:cNvSpPr>
            <a:spLocks noGrp="1"/>
          </p:cNvSpPr>
          <p:nvPr>
            <p:ph type="sldNum" sz="quarter" idx="10"/>
          </p:nvPr>
        </p:nvSpPr>
        <p:spPr/>
        <p:txBody>
          <a:bodyPr/>
          <a:lstStyle/>
          <a:p>
            <a:fld id="{DFAB8164-8572-4E45-97DA-BDFAD0C91E8F}" type="slidenum">
              <a:rPr lang="en-US" smtClean="0"/>
              <a:pPr/>
              <a:t>17</a:t>
            </a:fld>
            <a:endParaRPr lang="en-US"/>
          </a:p>
        </p:txBody>
      </p:sp>
    </p:spTree>
    <p:extLst>
      <p:ext uri="{BB962C8B-B14F-4D97-AF65-F5344CB8AC3E}">
        <p14:creationId xmlns:p14="http://schemas.microsoft.com/office/powerpoint/2010/main" val="3522881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0" i="0" u="none" strike="noStrike" kern="1200" baseline="0" dirty="0" smtClean="0">
                <a:solidFill>
                  <a:schemeClr val="tx1"/>
                </a:solidFill>
                <a:latin typeface="+mn-lt"/>
                <a:ea typeface="+mn-ea"/>
                <a:cs typeface="+mn-cs"/>
              </a:rPr>
              <a:t>Recycle Bin is located in a hidden directory named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Recycle.Bin</a:t>
            </a:r>
            <a:r>
              <a:rPr lang="en-US" sz="1200" b="0" i="0" u="none" strike="noStrike" kern="1200" baseline="0" dirty="0" smtClean="0">
                <a:solidFill>
                  <a:schemeClr val="tx1"/>
                </a:solidFill>
                <a:latin typeface="+mn-lt"/>
                <a:ea typeface="+mn-ea"/>
                <a:cs typeface="+mn-cs"/>
              </a:rPr>
              <a:t>\%SID%, where %SID% is the SID of the user that performed the deletion. Secondly,</a:t>
            </a:r>
          </a:p>
          <a:p>
            <a:r>
              <a:rPr lang="en-US" sz="1200" b="0" i="0" u="none" strike="noStrike" kern="1200" baseline="0" dirty="0" smtClean="0">
                <a:solidFill>
                  <a:schemeClr val="tx1"/>
                </a:solidFill>
                <a:latin typeface="+mn-lt"/>
                <a:ea typeface="+mn-ea"/>
                <a:cs typeface="+mn-cs"/>
              </a:rPr>
              <a:t>when files are moved into the Recycle Bin, the original file is renamed to $R followed by a set of random</a:t>
            </a:r>
          </a:p>
          <a:p>
            <a:r>
              <a:rPr lang="en-US" sz="1200" b="0" i="0" u="none" strike="noStrike" kern="1200" baseline="0" dirty="0" smtClean="0">
                <a:solidFill>
                  <a:schemeClr val="tx1"/>
                </a:solidFill>
                <a:latin typeface="+mn-lt"/>
                <a:ea typeface="+mn-ea"/>
                <a:cs typeface="+mn-cs"/>
              </a:rPr>
              <a:t>characters, but maintaining the original file extension.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the same time a new file beginning with $I followed by the same set of random characters given to the $R file and the same extension, is created; this</a:t>
            </a:r>
          </a:p>
          <a:p>
            <a:r>
              <a:rPr lang="en-US" sz="1200" b="0" i="0" u="none" strike="noStrike" kern="1200" baseline="0" dirty="0" smtClean="0">
                <a:solidFill>
                  <a:schemeClr val="tx1"/>
                </a:solidFill>
                <a:latin typeface="+mn-lt"/>
                <a:ea typeface="+mn-ea"/>
                <a:cs typeface="+mn-cs"/>
              </a:rPr>
              <a:t>file contains the the </a:t>
            </a:r>
            <a:r>
              <a:rPr lang="en-US" sz="1200" b="1" i="0" u="none" strike="noStrike" kern="1200" baseline="0" dirty="0" smtClean="0">
                <a:solidFill>
                  <a:schemeClr val="tx1"/>
                </a:solidFill>
                <a:latin typeface="+mn-lt"/>
                <a:ea typeface="+mn-ea"/>
                <a:cs typeface="+mn-cs"/>
              </a:rPr>
              <a:t>original filename/path, original file size, and the date and time that the file was moved</a:t>
            </a:r>
          </a:p>
          <a:p>
            <a:r>
              <a:rPr lang="en-US" sz="1200" b="1" i="0" u="none" strike="noStrike" kern="1200" baseline="0" dirty="0" smtClean="0">
                <a:solidFill>
                  <a:schemeClr val="tx1"/>
                </a:solidFill>
                <a:latin typeface="+mn-lt"/>
                <a:ea typeface="+mn-ea"/>
                <a:cs typeface="+mn-cs"/>
              </a:rPr>
              <a:t>to the Recycle Bin</a:t>
            </a:r>
            <a:r>
              <a:rPr lang="en-US" sz="1200" b="0" i="0" u="none" strike="noStrike" kern="1200" baseline="0" dirty="0" smtClean="0">
                <a:solidFill>
                  <a:schemeClr val="tx1"/>
                </a:solidFill>
                <a:latin typeface="+mn-lt"/>
                <a:ea typeface="+mn-ea"/>
                <a:cs typeface="+mn-cs"/>
              </a:rPr>
              <a:t>. You’ll also notice at all of the $I files are exactly 544 bytes long.</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do this), or you can simply open the file up in a hex editor. The file is structured as follows:</a:t>
            </a:r>
          </a:p>
          <a:p>
            <a:r>
              <a:rPr lang="en-US" sz="1200" kern="1200" dirty="0" smtClean="0">
                <a:solidFill>
                  <a:schemeClr val="tx1"/>
                </a:solidFill>
                <a:latin typeface="+mn-lt"/>
                <a:ea typeface="+mn-ea"/>
                <a:cs typeface="+mn-cs"/>
              </a:rPr>
              <a:t>Bytes 0-7: $I File header – always set to 01 followed by seven sets of 00.</a:t>
            </a:r>
          </a:p>
          <a:p>
            <a:r>
              <a:rPr lang="en-US" sz="1200" kern="1200" dirty="0" smtClean="0">
                <a:solidFill>
                  <a:schemeClr val="tx1"/>
                </a:solidFill>
                <a:latin typeface="+mn-lt"/>
                <a:ea typeface="+mn-ea"/>
                <a:cs typeface="+mn-cs"/>
              </a:rPr>
              <a:t>Bytes 8-15: Original file size – stored in hex, in little-endian.</a:t>
            </a:r>
          </a:p>
          <a:p>
            <a:r>
              <a:rPr lang="en-US" sz="1200" kern="1200" dirty="0" smtClean="0">
                <a:solidFill>
                  <a:schemeClr val="tx1"/>
                </a:solidFill>
                <a:latin typeface="+mn-lt"/>
                <a:ea typeface="+mn-ea"/>
                <a:cs typeface="+mn-cs"/>
              </a:rPr>
              <a:t>Bytes 16-23: Deleted date/time stamp – represented in number of seconds since Midnight, January 1,</a:t>
            </a:r>
          </a:p>
          <a:p>
            <a:r>
              <a:rPr lang="en-US" sz="1200" kern="1200" dirty="0" smtClean="0">
                <a:solidFill>
                  <a:schemeClr val="tx1"/>
                </a:solidFill>
                <a:latin typeface="+mn-lt"/>
                <a:ea typeface="+mn-ea"/>
                <a:cs typeface="+mn-cs"/>
              </a:rPr>
              <a:t>1601. Use a program such as Decode to assist with figuring out the exact date/time, if you don’t want</a:t>
            </a:r>
            <a:endParaRPr lang="en-US" dirty="0" smtClean="0"/>
          </a:p>
        </p:txBody>
      </p:sp>
      <p:sp>
        <p:nvSpPr>
          <p:cNvPr id="4" name="Slide Number Placeholder 3"/>
          <p:cNvSpPr>
            <a:spLocks noGrp="1"/>
          </p:cNvSpPr>
          <p:nvPr>
            <p:ph type="sldNum" sz="quarter" idx="10"/>
          </p:nvPr>
        </p:nvSpPr>
        <p:spPr/>
        <p:txBody>
          <a:bodyPr/>
          <a:lstStyle/>
          <a:p>
            <a:fld id="{DFAB8164-8572-4E45-97DA-BDFAD0C91E8F}" type="slidenum">
              <a:rPr lang="en-US" smtClean="0"/>
              <a:pPr/>
              <a:t>18</a:t>
            </a:fld>
            <a:endParaRPr lang="en-US"/>
          </a:p>
        </p:txBody>
      </p:sp>
    </p:spTree>
    <p:extLst>
      <p:ext uri="{BB962C8B-B14F-4D97-AF65-F5344CB8AC3E}">
        <p14:creationId xmlns:p14="http://schemas.microsoft.com/office/powerpoint/2010/main" val="3522881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lvl="1"/>
            <a:endParaRPr lang="en-US" dirty="0" smtClean="0"/>
          </a:p>
        </p:txBody>
      </p:sp>
      <p:sp>
        <p:nvSpPr>
          <p:cNvPr id="4" name="Slide Number Placeholder 3"/>
          <p:cNvSpPr>
            <a:spLocks noGrp="1"/>
          </p:cNvSpPr>
          <p:nvPr>
            <p:ph type="sldNum" sz="quarter" idx="10"/>
          </p:nvPr>
        </p:nvSpPr>
        <p:spPr/>
        <p:txBody>
          <a:bodyPr/>
          <a:lstStyle/>
          <a:p>
            <a:fld id="{DFAB8164-8572-4E45-97DA-BDFAD0C91E8F}" type="slidenum">
              <a:rPr lang="en-US" smtClean="0"/>
              <a:pPr/>
              <a:t>20</a:t>
            </a:fld>
            <a:endParaRPr lang="en-US"/>
          </a:p>
        </p:txBody>
      </p:sp>
    </p:spTree>
    <p:extLst>
      <p:ext uri="{BB962C8B-B14F-4D97-AF65-F5344CB8AC3E}">
        <p14:creationId xmlns:p14="http://schemas.microsoft.com/office/powerpoint/2010/main" val="3522881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Creates a snapshot image of application data on a volume </a:t>
            </a:r>
          </a:p>
          <a:p>
            <a:r>
              <a:rPr lang="en-US" dirty="0" smtClean="0"/>
              <a:t>Enables reliable backups even while the system is actively running</a:t>
            </a:r>
          </a:p>
          <a:p>
            <a:r>
              <a:rPr lang="en-US" dirty="0" smtClean="0">
                <a:sym typeface="Wingdings"/>
              </a:rPr>
              <a:t>Enables examiners to access previous versions of files</a:t>
            </a:r>
          </a:p>
          <a:p>
            <a:endParaRPr lang="en-US" dirty="0" smtClean="0">
              <a:sym typeface="Wingdings"/>
            </a:endParaRPr>
          </a:p>
          <a:p>
            <a:endParaRPr lang="en-US" dirty="0" smtClean="0">
              <a:sym typeface="Wingdings"/>
            </a:endParaRPr>
          </a:p>
          <a:p>
            <a:endParaRPr lang="en-US" dirty="0" smtClean="0">
              <a:sym typeface="Wingdings"/>
            </a:endParaRPr>
          </a:p>
          <a:p>
            <a:endParaRPr lang="en-US" dirty="0" smtClean="0">
              <a:sym typeface="Wingdings"/>
            </a:endParaRPr>
          </a:p>
          <a:p>
            <a:r>
              <a:rPr lang="en-US" sz="1200" kern="1200" dirty="0" smtClean="0">
                <a:solidFill>
                  <a:schemeClr val="tx1"/>
                </a:solidFill>
                <a:latin typeface="+mn-lt"/>
                <a:ea typeface="+mn-ea"/>
                <a:cs typeface="+mn-cs"/>
              </a:rPr>
              <a:t>Volume shadow copies are bit level differential backups of a volume.</a:t>
            </a:r>
          </a:p>
          <a:p>
            <a:r>
              <a:rPr lang="en-US" sz="1200" kern="1200" dirty="0" smtClean="0">
                <a:solidFill>
                  <a:schemeClr val="tx1"/>
                </a:solidFill>
                <a:latin typeface="+mn-lt"/>
                <a:ea typeface="+mn-ea"/>
                <a:cs typeface="+mn-cs"/>
              </a:rPr>
              <a:t>–16 KB blocks.</a:t>
            </a:r>
          </a:p>
          <a:p>
            <a:r>
              <a:rPr lang="en-US" sz="1200" kern="1200" dirty="0" smtClean="0">
                <a:solidFill>
                  <a:schemeClr val="tx1"/>
                </a:solidFill>
                <a:latin typeface="+mn-lt"/>
                <a:ea typeface="+mn-ea"/>
                <a:cs typeface="+mn-cs"/>
              </a:rPr>
              <a:t>–Copy on write.</a:t>
            </a:r>
          </a:p>
          <a:p>
            <a:r>
              <a:rPr lang="en-US" sz="1200" kern="1200" dirty="0" smtClean="0">
                <a:solidFill>
                  <a:schemeClr val="tx1"/>
                </a:solidFill>
                <a:latin typeface="+mn-lt"/>
                <a:ea typeface="+mn-ea"/>
                <a:cs typeface="+mn-cs"/>
              </a:rPr>
              <a:t>–Volume Shadow copy files are “difference” files.</a:t>
            </a:r>
          </a:p>
          <a:p>
            <a:r>
              <a:rPr lang="en-US" sz="1200" kern="1200" dirty="0" smtClean="0">
                <a:solidFill>
                  <a:schemeClr val="tx1"/>
                </a:solidFill>
                <a:latin typeface="+mn-lt"/>
                <a:ea typeface="+mn-ea"/>
                <a:cs typeface="+mn-cs"/>
              </a:rPr>
              <a:t>•The shadow copy service is enabled by default on Vista and Windows 7, but not on Windows 2008 or 2008 R2.</a:t>
            </a:r>
            <a:endParaRPr lang="en-US" dirty="0" smtClean="0"/>
          </a:p>
          <a:p>
            <a:pPr lvl="1"/>
            <a:endParaRPr lang="en-US" dirty="0" smtClean="0"/>
          </a:p>
        </p:txBody>
      </p:sp>
      <p:sp>
        <p:nvSpPr>
          <p:cNvPr id="4" name="Slide Number Placeholder 3"/>
          <p:cNvSpPr>
            <a:spLocks noGrp="1"/>
          </p:cNvSpPr>
          <p:nvPr>
            <p:ph type="sldNum" sz="quarter" idx="10"/>
          </p:nvPr>
        </p:nvSpPr>
        <p:spPr/>
        <p:txBody>
          <a:bodyPr/>
          <a:lstStyle/>
          <a:p>
            <a:fld id="{DFAB8164-8572-4E45-97DA-BDFAD0C91E8F}" type="slidenum">
              <a:rPr lang="en-US" smtClean="0"/>
              <a:pPr/>
              <a:t>22</a:t>
            </a:fld>
            <a:endParaRPr lang="en-US"/>
          </a:p>
        </p:txBody>
      </p:sp>
    </p:spTree>
    <p:extLst>
      <p:ext uri="{BB962C8B-B14F-4D97-AF65-F5344CB8AC3E}">
        <p14:creationId xmlns:p14="http://schemas.microsoft.com/office/powerpoint/2010/main" val="3522881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Creates a snapshot image of application data on a volume </a:t>
            </a:r>
          </a:p>
          <a:p>
            <a:r>
              <a:rPr lang="en-US" dirty="0" smtClean="0"/>
              <a:t>Enables reliable backups even while the system is actively running</a:t>
            </a:r>
          </a:p>
          <a:p>
            <a:r>
              <a:rPr lang="en-US" dirty="0" smtClean="0">
                <a:sym typeface="Wingdings"/>
              </a:rPr>
              <a:t>Enables examiners to access previous versions of files</a:t>
            </a:r>
          </a:p>
          <a:p>
            <a:endParaRPr lang="en-US" dirty="0" smtClean="0">
              <a:sym typeface="Wingdings"/>
            </a:endParaRPr>
          </a:p>
          <a:p>
            <a:endParaRPr lang="en-US" dirty="0" smtClean="0">
              <a:sym typeface="Wingdings"/>
            </a:endParaRPr>
          </a:p>
          <a:p>
            <a:endParaRPr lang="en-US" dirty="0" smtClean="0">
              <a:sym typeface="Wingdings"/>
            </a:endParaRPr>
          </a:p>
          <a:p>
            <a:endParaRPr lang="en-US" dirty="0" smtClean="0">
              <a:sym typeface="Wingdings"/>
            </a:endParaRPr>
          </a:p>
          <a:p>
            <a:r>
              <a:rPr lang="en-US" sz="1200" kern="1200" dirty="0" smtClean="0">
                <a:solidFill>
                  <a:schemeClr val="tx1"/>
                </a:solidFill>
                <a:latin typeface="+mn-lt"/>
                <a:ea typeface="+mn-ea"/>
                <a:cs typeface="+mn-cs"/>
              </a:rPr>
              <a:t>Volume shadow copies are bit level differential backups of a volume.</a:t>
            </a:r>
          </a:p>
          <a:p>
            <a:r>
              <a:rPr lang="en-US" sz="1200" kern="1200" dirty="0" smtClean="0">
                <a:solidFill>
                  <a:schemeClr val="tx1"/>
                </a:solidFill>
                <a:latin typeface="+mn-lt"/>
                <a:ea typeface="+mn-ea"/>
                <a:cs typeface="+mn-cs"/>
              </a:rPr>
              <a:t>–16 KB blocks.</a:t>
            </a:r>
          </a:p>
          <a:p>
            <a:r>
              <a:rPr lang="en-US" sz="1200" kern="1200" dirty="0" smtClean="0">
                <a:solidFill>
                  <a:schemeClr val="tx1"/>
                </a:solidFill>
                <a:latin typeface="+mn-lt"/>
                <a:ea typeface="+mn-ea"/>
                <a:cs typeface="+mn-cs"/>
              </a:rPr>
              <a:t>–Copy on write.</a:t>
            </a:r>
          </a:p>
          <a:p>
            <a:r>
              <a:rPr lang="en-US" sz="1200" kern="1200" dirty="0" smtClean="0">
                <a:solidFill>
                  <a:schemeClr val="tx1"/>
                </a:solidFill>
                <a:latin typeface="+mn-lt"/>
                <a:ea typeface="+mn-ea"/>
                <a:cs typeface="+mn-cs"/>
              </a:rPr>
              <a:t>–Volume Shadow copy files are “difference” files.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shadow copy service is enabled by default on Vista and Windows 7, but not on Windows 2008 or 2008 R2.</a:t>
            </a:r>
            <a:endParaRPr lang="en-US" dirty="0" smtClean="0"/>
          </a:p>
          <a:p>
            <a:pPr lvl="1"/>
            <a:endParaRPr lang="en-US" dirty="0" smtClean="0"/>
          </a:p>
        </p:txBody>
      </p:sp>
      <p:sp>
        <p:nvSpPr>
          <p:cNvPr id="4" name="Slide Number Placeholder 3"/>
          <p:cNvSpPr>
            <a:spLocks noGrp="1"/>
          </p:cNvSpPr>
          <p:nvPr>
            <p:ph type="sldNum" sz="quarter" idx="10"/>
          </p:nvPr>
        </p:nvSpPr>
        <p:spPr/>
        <p:txBody>
          <a:bodyPr/>
          <a:lstStyle/>
          <a:p>
            <a:fld id="{DFAB8164-8572-4E45-97DA-BDFAD0C91E8F}" type="slidenum">
              <a:rPr lang="en-US" smtClean="0"/>
              <a:pPr/>
              <a:t>23</a:t>
            </a:fld>
            <a:endParaRPr lang="en-US"/>
          </a:p>
        </p:txBody>
      </p:sp>
    </p:spTree>
    <p:extLst>
      <p:ext uri="{BB962C8B-B14F-4D97-AF65-F5344CB8AC3E}">
        <p14:creationId xmlns:p14="http://schemas.microsoft.com/office/powerpoint/2010/main" val="3522881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a:t>
            </a:r>
            <a:r>
              <a:rPr lang="en-US" baseline="0" dirty="0" smtClean="0"/>
              <a:t> a block is written to with a new data, the old data will be saved to the differential file (</a:t>
            </a:r>
            <a:r>
              <a:rPr lang="en-US" baseline="0" dirty="0" err="1" smtClean="0"/>
              <a:t>vsc</a:t>
            </a:r>
            <a:r>
              <a:rPr lang="en-US" baseline="0" dirty="0" smtClean="0"/>
              <a:t> file). When the shadow copy is read (</a:t>
            </a:r>
            <a:r>
              <a:rPr lang="en-US" baseline="0" dirty="0" err="1" smtClean="0"/>
              <a:t>vsc</a:t>
            </a:r>
            <a:r>
              <a:rPr lang="en-US" baseline="0" dirty="0" smtClean="0"/>
              <a:t> file), the volume now consist of the live, unchanged blocks and the saved blocks from the differential file( </a:t>
            </a:r>
            <a:r>
              <a:rPr lang="en-US" baseline="0" dirty="0" err="1" smtClean="0"/>
              <a:t>vsc</a:t>
            </a:r>
            <a:r>
              <a:rPr lang="en-US" baseline="0" smtClean="0"/>
              <a:t> file)</a:t>
            </a:r>
            <a:endParaRPr lang="en-US" dirty="0"/>
          </a:p>
        </p:txBody>
      </p:sp>
      <p:sp>
        <p:nvSpPr>
          <p:cNvPr id="4" name="Slide Number Placeholder 3"/>
          <p:cNvSpPr>
            <a:spLocks noGrp="1"/>
          </p:cNvSpPr>
          <p:nvPr>
            <p:ph type="sldNum" sz="quarter" idx="10"/>
          </p:nvPr>
        </p:nvSpPr>
        <p:spPr/>
        <p:txBody>
          <a:bodyPr/>
          <a:lstStyle/>
          <a:p>
            <a:fld id="{DFAB8164-8572-4E45-97DA-BDFAD0C91E8F}" type="slidenum">
              <a:rPr lang="en-US" smtClean="0"/>
              <a:pPr/>
              <a:t>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By the end of this module, participants will be able to analyze artifacts common to the Windows 7 operating system</a:t>
            </a:r>
          </a:p>
        </p:txBody>
      </p:sp>
      <p:sp>
        <p:nvSpPr>
          <p:cNvPr id="4" name="Slide Number Placeholder 3"/>
          <p:cNvSpPr>
            <a:spLocks noGrp="1"/>
          </p:cNvSpPr>
          <p:nvPr>
            <p:ph type="sldNum" sz="quarter" idx="10"/>
          </p:nvPr>
        </p:nvSpPr>
        <p:spPr/>
        <p:txBody>
          <a:bodyPr/>
          <a:lstStyle/>
          <a:p>
            <a:fld id="{DFAB8164-8572-4E45-97DA-BDFAD0C91E8F}" type="slidenum">
              <a:rPr lang="en-US" smtClean="0"/>
              <a:pPr/>
              <a:t>2</a:t>
            </a:fld>
            <a:endParaRPr lang="en-US"/>
          </a:p>
        </p:txBody>
      </p:sp>
    </p:spTree>
    <p:extLst>
      <p:ext uri="{BB962C8B-B14F-4D97-AF65-F5344CB8AC3E}">
        <p14:creationId xmlns:p14="http://schemas.microsoft.com/office/powerpoint/2010/main" val="3522881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Arial" charset="0"/>
                <a:ea typeface="+mn-ea"/>
                <a:cs typeface="+mn-cs"/>
              </a:rPr>
              <a:t>Each time the computer starts, the </a:t>
            </a:r>
            <a:r>
              <a:rPr lang="en-US" sz="1200" kern="1200" dirty="0" err="1" smtClean="0">
                <a:solidFill>
                  <a:schemeClr val="tx1"/>
                </a:solidFill>
                <a:latin typeface="Arial" charset="0"/>
                <a:ea typeface="+mn-ea"/>
                <a:cs typeface="+mn-cs"/>
              </a:rPr>
              <a:t>prefetcher</a:t>
            </a:r>
            <a:r>
              <a:rPr lang="en-US" sz="1200" kern="1200" dirty="0" smtClean="0">
                <a:solidFill>
                  <a:schemeClr val="tx1"/>
                </a:solidFill>
                <a:latin typeface="Arial" charset="0"/>
                <a:ea typeface="+mn-ea"/>
                <a:cs typeface="+mn-cs"/>
              </a:rPr>
              <a:t> portion of the </a:t>
            </a:r>
            <a:r>
              <a:rPr lang="en-US" sz="1200" u="sng" kern="1200" dirty="0" smtClean="0">
                <a:solidFill>
                  <a:schemeClr val="tx1"/>
                </a:solidFill>
                <a:latin typeface="Arial" charset="0"/>
                <a:ea typeface="+mn-ea"/>
                <a:cs typeface="+mn-cs"/>
                <a:hlinkClick r:id="rId3"/>
              </a:rPr>
              <a:t>memory manager in Windows references the prefetch folder to learn about previous startup activities and the applications that were used. By caching the details of previous successful startups in the prefetch folder, Windows can accelerate subsequent startups and improve startup performance.</a:t>
            </a:r>
          </a:p>
          <a:p>
            <a:r>
              <a:rPr lang="en-US" sz="1200" kern="1200" dirty="0" smtClean="0">
                <a:solidFill>
                  <a:schemeClr val="tx1"/>
                </a:solidFill>
                <a:latin typeface="Arial" charset="0"/>
                <a:ea typeface="+mn-ea"/>
                <a:cs typeface="+mn-cs"/>
              </a:rPr>
              <a:t>Prefetching is beneficial to the Windows operating system because a typical Windows startup involves a multitude of files that often must be opened multiple times. This multiple-access behavior can take considerable time and slow the </a:t>
            </a:r>
            <a:r>
              <a:rPr lang="en-US" sz="1200" u="sng" kern="1200" dirty="0" smtClean="0">
                <a:solidFill>
                  <a:schemeClr val="tx1"/>
                </a:solidFill>
                <a:latin typeface="Arial" charset="0"/>
                <a:ea typeface="+mn-ea"/>
                <a:cs typeface="+mn-cs"/>
                <a:hlinkClick r:id="rId4"/>
              </a:rPr>
              <a:t>boot-up process.</a:t>
            </a:r>
          </a:p>
          <a:p>
            <a:r>
              <a:rPr lang="en-US" sz="1200" kern="1200" dirty="0" smtClean="0">
                <a:solidFill>
                  <a:schemeClr val="tx1"/>
                </a:solidFill>
                <a:latin typeface="Arial" charset="0"/>
                <a:ea typeface="+mn-ea"/>
                <a:cs typeface="+mn-cs"/>
              </a:rPr>
              <a:t>Prefetching traces the system startup activity and creates a record of just what instructions and data are accessed. Future startups can use that trace data to load the instructions and data far more efficiently and speeding the effective system startup.</a:t>
            </a:r>
          </a:p>
          <a:p>
            <a:endParaRPr lang="en-US" sz="1200" kern="1200" dirty="0" smtClean="0">
              <a:solidFill>
                <a:schemeClr val="tx1"/>
              </a:solidFill>
              <a:latin typeface="Arial" charset="0"/>
              <a:ea typeface="+mn-ea"/>
              <a:cs typeface="+mn-cs"/>
            </a:endParaRPr>
          </a:p>
          <a:p>
            <a:r>
              <a:rPr lang="en-US" sz="1200" kern="1200" dirty="0" smtClean="0">
                <a:solidFill>
                  <a:schemeClr val="tx1"/>
                </a:solidFill>
                <a:latin typeface="Arial" charset="0"/>
                <a:ea typeface="+mn-ea"/>
                <a:cs typeface="+mn-cs"/>
              </a:rPr>
              <a:t>The </a:t>
            </a:r>
            <a:r>
              <a:rPr lang="en-US" sz="1200" kern="1200" dirty="0" err="1" smtClean="0">
                <a:solidFill>
                  <a:schemeClr val="tx1"/>
                </a:solidFill>
                <a:latin typeface="Arial" charset="0"/>
                <a:ea typeface="+mn-ea"/>
                <a:cs typeface="+mn-cs"/>
              </a:rPr>
              <a:t>prefetch</a:t>
            </a:r>
            <a:r>
              <a:rPr lang="en-US" sz="1200" kern="1200" dirty="0" smtClean="0">
                <a:solidFill>
                  <a:schemeClr val="tx1"/>
                </a:solidFill>
                <a:latin typeface="Arial" charset="0"/>
                <a:ea typeface="+mn-ea"/>
                <a:cs typeface="+mn-cs"/>
              </a:rPr>
              <a:t> folder is typically stored within the Windows System folder (\Windows\</a:t>
            </a:r>
            <a:r>
              <a:rPr lang="en-US" sz="1200" kern="1200" dirty="0" err="1" smtClean="0">
                <a:solidFill>
                  <a:schemeClr val="tx1"/>
                </a:solidFill>
                <a:latin typeface="Arial" charset="0"/>
                <a:ea typeface="+mn-ea"/>
                <a:cs typeface="+mn-cs"/>
              </a:rPr>
              <a:t>Prefetch</a:t>
            </a:r>
            <a:r>
              <a:rPr lang="en-US" sz="1200" kern="1200" dirty="0" smtClean="0">
                <a:solidFill>
                  <a:schemeClr val="tx1"/>
                </a:solidFill>
                <a:latin typeface="Arial" charset="0"/>
                <a:ea typeface="+mn-ea"/>
                <a:cs typeface="+mn-cs"/>
              </a:rPr>
              <a:t>) and trace files always include a </a:t>
            </a:r>
            <a:r>
              <a:rPr lang="en-US" sz="1200" u="sng" kern="1200" dirty="0" smtClean="0">
                <a:solidFill>
                  <a:schemeClr val="tx1"/>
                </a:solidFill>
                <a:latin typeface="Arial" charset="0"/>
                <a:ea typeface="+mn-ea"/>
                <a:cs typeface="+mn-cs"/>
                <a:hlinkClick r:id="rId5"/>
              </a:rPr>
              <a:t>.PF extension (for “PreFetch”). The prefetch folder will contain at least one boot trace file called NTOSBOOT-B00DFAAD.PF along with additional trace files for each application. The prefetch files for applications are generally amalgams of the application name and a hash code. For example, the prefetch file for Adobe Acrobat Reader may be named ACRORD32.EXE-1CE22EA3.PF.</a:t>
            </a:r>
          </a:p>
          <a:p>
            <a:r>
              <a:rPr lang="en-US" sz="1200" kern="1200" dirty="0" smtClean="0">
                <a:solidFill>
                  <a:schemeClr val="tx1"/>
                </a:solidFill>
                <a:latin typeface="Arial" charset="0"/>
                <a:ea typeface="+mn-ea"/>
                <a:cs typeface="+mn-cs"/>
              </a:rPr>
              <a:t>Windows maintains the </a:t>
            </a:r>
            <a:r>
              <a:rPr lang="en-US" sz="1200" kern="1200" dirty="0" err="1" smtClean="0">
                <a:solidFill>
                  <a:schemeClr val="tx1"/>
                </a:solidFill>
                <a:latin typeface="Arial" charset="0"/>
                <a:ea typeface="+mn-ea"/>
                <a:cs typeface="+mn-cs"/>
              </a:rPr>
              <a:t>prefetch</a:t>
            </a:r>
            <a:r>
              <a:rPr lang="en-US" sz="1200" kern="1200" dirty="0" smtClean="0">
                <a:solidFill>
                  <a:schemeClr val="tx1"/>
                </a:solidFill>
                <a:latin typeface="Arial" charset="0"/>
                <a:ea typeface="+mn-ea"/>
                <a:cs typeface="+mn-cs"/>
              </a:rPr>
              <a:t> folder automatically, and no direct intervention is required from IT administrators or individual computer users. It is generally not recommended to empty the </a:t>
            </a:r>
            <a:r>
              <a:rPr lang="en-US" sz="1200" kern="1200" dirty="0" err="1" smtClean="0">
                <a:solidFill>
                  <a:schemeClr val="tx1"/>
                </a:solidFill>
                <a:latin typeface="Arial" charset="0"/>
                <a:ea typeface="+mn-ea"/>
                <a:cs typeface="+mn-cs"/>
              </a:rPr>
              <a:t>prefetch</a:t>
            </a:r>
            <a:r>
              <a:rPr lang="en-US" sz="1200" kern="1200" dirty="0" smtClean="0">
                <a:solidFill>
                  <a:schemeClr val="tx1"/>
                </a:solidFill>
                <a:latin typeface="Arial" charset="0"/>
                <a:ea typeface="+mn-ea"/>
                <a:cs typeface="+mn-cs"/>
              </a:rPr>
              <a:t> folder manually. This will not damage the OS, but it will force Windows to re-create the </a:t>
            </a:r>
            <a:r>
              <a:rPr lang="en-US" sz="1200" kern="1200" dirty="0" err="1" smtClean="0">
                <a:solidFill>
                  <a:schemeClr val="tx1"/>
                </a:solidFill>
                <a:latin typeface="Arial" charset="0"/>
                <a:ea typeface="+mn-ea"/>
                <a:cs typeface="+mn-cs"/>
              </a:rPr>
              <a:t>prefetch</a:t>
            </a:r>
            <a:r>
              <a:rPr lang="en-US" sz="1200" kern="1200" dirty="0" smtClean="0">
                <a:solidFill>
                  <a:schemeClr val="tx1"/>
                </a:solidFill>
                <a:latin typeface="Arial" charset="0"/>
                <a:ea typeface="+mn-ea"/>
                <a:cs typeface="+mn-cs"/>
              </a:rPr>
              <a:t> files for the operating system and applications -- actually slowing the system's apparent performance until the .PF files are recreated.</a:t>
            </a:r>
          </a:p>
          <a:p>
            <a:endParaRPr lang="en-US" dirty="0"/>
          </a:p>
        </p:txBody>
      </p:sp>
      <p:sp>
        <p:nvSpPr>
          <p:cNvPr id="4" name="Slide Number Placeholder 3"/>
          <p:cNvSpPr>
            <a:spLocks noGrp="1"/>
          </p:cNvSpPr>
          <p:nvPr>
            <p:ph type="sldNum" sz="quarter" idx="10"/>
          </p:nvPr>
        </p:nvSpPr>
        <p:spPr/>
        <p:txBody>
          <a:bodyPr/>
          <a:lstStyle/>
          <a:p>
            <a:fld id="{DFAB8164-8572-4E45-97DA-BDFAD0C91E8F}" type="slidenum">
              <a:rPr lang="en-US" smtClean="0"/>
              <a:pPr/>
              <a:t>27</a:t>
            </a:fld>
            <a:endParaRPr lang="en-US"/>
          </a:p>
        </p:txBody>
      </p:sp>
    </p:spTree>
    <p:extLst>
      <p:ext uri="{BB962C8B-B14F-4D97-AF65-F5344CB8AC3E}">
        <p14:creationId xmlns:p14="http://schemas.microsoft.com/office/powerpoint/2010/main" val="3522881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Is a database of operating system, installed application, and user configuration settings</a:t>
            </a:r>
          </a:p>
          <a:p>
            <a:r>
              <a:rPr lang="en-US" dirty="0" smtClean="0">
                <a:sym typeface="Wingdings"/>
              </a:rPr>
              <a:t>Provides valuable clues about how the computer system was used since installation time</a:t>
            </a:r>
          </a:p>
          <a:p>
            <a:endParaRPr lang="en-US" dirty="0" smtClean="0"/>
          </a:p>
          <a:p>
            <a:endParaRPr lang="en-US" dirty="0" smtClean="0"/>
          </a:p>
          <a:p>
            <a:r>
              <a:rPr lang="en-US" sz="1200" kern="1200" dirty="0" smtClean="0">
                <a:solidFill>
                  <a:schemeClr val="tx1"/>
                </a:solidFill>
                <a:latin typeface="Arial" charset="0"/>
                <a:ea typeface="+mn-ea"/>
                <a:cs typeface="+mn-cs"/>
              </a:rPr>
              <a:t>Location of Windows registry files</a:t>
            </a:r>
          </a:p>
          <a:p>
            <a:r>
              <a:rPr lang="en-US" sz="1200" b="1" kern="1200" dirty="0" smtClean="0">
                <a:solidFill>
                  <a:schemeClr val="tx1"/>
                </a:solidFill>
                <a:latin typeface="Arial" charset="0"/>
                <a:ea typeface="+mn-ea"/>
                <a:cs typeface="+mn-cs"/>
              </a:rPr>
              <a:t>The location of these registry hives are as follows:</a:t>
            </a:r>
            <a:endParaRPr lang="en-US" sz="1200" b="0" kern="1200" dirty="0" smtClean="0">
              <a:solidFill>
                <a:schemeClr val="tx1"/>
              </a:solidFill>
              <a:latin typeface="Arial" charset="0"/>
              <a:ea typeface="+mn-ea"/>
              <a:cs typeface="+mn-cs"/>
            </a:endParaRPr>
          </a:p>
          <a:p>
            <a:r>
              <a:rPr lang="en-US" sz="1200" b="0" kern="1200" dirty="0" smtClean="0">
                <a:solidFill>
                  <a:schemeClr val="tx1"/>
                </a:solidFill>
                <a:latin typeface="Arial" charset="0"/>
                <a:ea typeface="+mn-ea"/>
                <a:cs typeface="+mn-cs"/>
              </a:rPr>
              <a:t>HKEY_LOCAL_MACHINE \SYSTEM : \system32\</a:t>
            </a:r>
            <a:r>
              <a:rPr lang="en-US" sz="1200" b="0" kern="1200" dirty="0" err="1" smtClean="0">
                <a:solidFill>
                  <a:schemeClr val="tx1"/>
                </a:solidFill>
                <a:latin typeface="Arial" charset="0"/>
                <a:ea typeface="+mn-ea"/>
                <a:cs typeface="+mn-cs"/>
              </a:rPr>
              <a:t>config</a:t>
            </a:r>
            <a:r>
              <a:rPr lang="en-US" sz="1200" b="0" kern="1200" dirty="0" smtClean="0">
                <a:solidFill>
                  <a:schemeClr val="tx1"/>
                </a:solidFill>
                <a:latin typeface="Arial" charset="0"/>
                <a:ea typeface="+mn-ea"/>
                <a:cs typeface="+mn-cs"/>
              </a:rPr>
              <a:t>\system HKEY_LOCAL_MACHINE \SAM : \system32\</a:t>
            </a:r>
            <a:r>
              <a:rPr lang="en-US" sz="1200" b="0" kern="1200" dirty="0" err="1" smtClean="0">
                <a:solidFill>
                  <a:schemeClr val="tx1"/>
                </a:solidFill>
                <a:latin typeface="Arial" charset="0"/>
                <a:ea typeface="+mn-ea"/>
                <a:cs typeface="+mn-cs"/>
              </a:rPr>
              <a:t>config</a:t>
            </a:r>
            <a:r>
              <a:rPr lang="en-US" sz="1200" b="0" kern="1200" dirty="0" smtClean="0">
                <a:solidFill>
                  <a:schemeClr val="tx1"/>
                </a:solidFill>
                <a:latin typeface="Arial" charset="0"/>
                <a:ea typeface="+mn-ea"/>
                <a:cs typeface="+mn-cs"/>
              </a:rPr>
              <a:t>\</a:t>
            </a:r>
            <a:r>
              <a:rPr lang="en-US" sz="1200" b="0" kern="1200" dirty="0" err="1" smtClean="0">
                <a:solidFill>
                  <a:schemeClr val="tx1"/>
                </a:solidFill>
                <a:latin typeface="Arial" charset="0"/>
                <a:ea typeface="+mn-ea"/>
                <a:cs typeface="+mn-cs"/>
              </a:rPr>
              <a:t>sam</a:t>
            </a:r>
            <a:r>
              <a:rPr lang="en-US" sz="1200" b="0" kern="1200" dirty="0" smtClean="0">
                <a:solidFill>
                  <a:schemeClr val="tx1"/>
                </a:solidFill>
                <a:latin typeface="Arial" charset="0"/>
                <a:ea typeface="+mn-ea"/>
                <a:cs typeface="+mn-cs"/>
              </a:rPr>
              <a:t> HKEY_LOCAL_MACHINE \SECURITY : \system32\</a:t>
            </a:r>
            <a:r>
              <a:rPr lang="en-US" sz="1200" b="0" kern="1200" dirty="0" err="1" smtClean="0">
                <a:solidFill>
                  <a:schemeClr val="tx1"/>
                </a:solidFill>
                <a:latin typeface="Arial" charset="0"/>
                <a:ea typeface="+mn-ea"/>
                <a:cs typeface="+mn-cs"/>
              </a:rPr>
              <a:t>config</a:t>
            </a:r>
            <a:r>
              <a:rPr lang="en-US" sz="1200" b="0" kern="1200" dirty="0" smtClean="0">
                <a:solidFill>
                  <a:schemeClr val="tx1"/>
                </a:solidFill>
                <a:latin typeface="Arial" charset="0"/>
                <a:ea typeface="+mn-ea"/>
                <a:cs typeface="+mn-cs"/>
              </a:rPr>
              <a:t>\security HKEY_LOCAL_MACHINE \SOFTWARE : \system32\</a:t>
            </a:r>
            <a:r>
              <a:rPr lang="en-US" sz="1200" b="0" kern="1200" dirty="0" err="1" smtClean="0">
                <a:solidFill>
                  <a:schemeClr val="tx1"/>
                </a:solidFill>
                <a:latin typeface="Arial" charset="0"/>
                <a:ea typeface="+mn-ea"/>
                <a:cs typeface="+mn-cs"/>
              </a:rPr>
              <a:t>config</a:t>
            </a:r>
            <a:r>
              <a:rPr lang="en-US" sz="1200" b="0" kern="1200" dirty="0" smtClean="0">
                <a:solidFill>
                  <a:schemeClr val="tx1"/>
                </a:solidFill>
                <a:latin typeface="Arial" charset="0"/>
                <a:ea typeface="+mn-ea"/>
                <a:cs typeface="+mn-cs"/>
              </a:rPr>
              <a:t>\software </a:t>
            </a:r>
          </a:p>
          <a:p>
            <a:r>
              <a:rPr lang="en-US" sz="1200" b="0" kern="1200" dirty="0" smtClean="0">
                <a:solidFill>
                  <a:schemeClr val="tx1"/>
                </a:solidFill>
                <a:latin typeface="Arial" charset="0"/>
                <a:ea typeface="+mn-ea"/>
                <a:cs typeface="+mn-cs"/>
              </a:rPr>
              <a:t>HKEY_USERS \</a:t>
            </a:r>
            <a:r>
              <a:rPr lang="en-US" sz="1200" b="0" kern="1200" dirty="0" err="1" smtClean="0">
                <a:solidFill>
                  <a:schemeClr val="tx1"/>
                </a:solidFill>
                <a:latin typeface="Arial" charset="0"/>
                <a:ea typeface="+mn-ea"/>
                <a:cs typeface="+mn-cs"/>
              </a:rPr>
              <a:t>UserProfile</a:t>
            </a:r>
            <a:r>
              <a:rPr lang="en-US" sz="1200" b="0" kern="1200" dirty="0" smtClean="0">
                <a:solidFill>
                  <a:schemeClr val="tx1"/>
                </a:solidFill>
                <a:latin typeface="Arial" charset="0"/>
                <a:ea typeface="+mn-ea"/>
                <a:cs typeface="+mn-cs"/>
              </a:rPr>
              <a:t> :  \</a:t>
            </a:r>
            <a:r>
              <a:rPr lang="en-US" sz="1200" b="0" kern="1200" dirty="0" err="1" smtClean="0">
                <a:solidFill>
                  <a:schemeClr val="tx1"/>
                </a:solidFill>
                <a:latin typeface="Arial" charset="0"/>
                <a:ea typeface="+mn-ea"/>
                <a:cs typeface="+mn-cs"/>
              </a:rPr>
              <a:t>winnt</a:t>
            </a:r>
            <a:r>
              <a:rPr lang="en-US" sz="1200" b="0" kern="1200" dirty="0" smtClean="0">
                <a:solidFill>
                  <a:schemeClr val="tx1"/>
                </a:solidFill>
                <a:latin typeface="Arial" charset="0"/>
                <a:ea typeface="+mn-ea"/>
                <a:cs typeface="+mn-cs"/>
              </a:rPr>
              <a:t>\profiles\username HKEY_USERS.DEFAULT : \system32\</a:t>
            </a:r>
            <a:r>
              <a:rPr lang="en-US" sz="1200" b="0" kern="1200" dirty="0" err="1" smtClean="0">
                <a:solidFill>
                  <a:schemeClr val="tx1"/>
                </a:solidFill>
                <a:latin typeface="Arial" charset="0"/>
                <a:ea typeface="+mn-ea"/>
                <a:cs typeface="+mn-cs"/>
              </a:rPr>
              <a:t>config</a:t>
            </a:r>
            <a:r>
              <a:rPr lang="en-US" sz="1200" b="0" kern="1200" dirty="0" smtClean="0">
                <a:solidFill>
                  <a:schemeClr val="tx1"/>
                </a:solidFill>
                <a:latin typeface="Arial" charset="0"/>
                <a:ea typeface="+mn-ea"/>
                <a:cs typeface="+mn-cs"/>
              </a:rPr>
              <a:t>\default</a:t>
            </a:r>
          </a:p>
          <a:p>
            <a:endParaRPr lang="en-US" sz="1200" b="0" kern="1200" dirty="0" smtClean="0">
              <a:solidFill>
                <a:schemeClr val="tx1"/>
              </a:solidFill>
              <a:latin typeface="Arial"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User profile hives can be found in the HKEY_USERS key and they store specific registry data that is related to the user’s application settings, desktop, and environment as well as holding data related to his/her printer(s) and network connections</a:t>
            </a:r>
          </a:p>
          <a:p>
            <a:endParaRPr lang="en-US" sz="1200" b="0" kern="1200" dirty="0" smtClean="0">
              <a:solidFill>
                <a:schemeClr val="tx1"/>
              </a:solidFill>
              <a:latin typeface="Arial" charset="0"/>
              <a:ea typeface="+mn-ea"/>
              <a:cs typeface="+mn-cs"/>
            </a:endParaRPr>
          </a:p>
          <a:p>
            <a:endParaRPr lang="en-US" sz="1200" b="0" kern="1200" dirty="0" smtClean="0">
              <a:solidFill>
                <a:schemeClr val="tx1"/>
              </a:solidFill>
              <a:latin typeface="Arial" charset="0"/>
              <a:ea typeface="+mn-ea"/>
              <a:cs typeface="+mn-cs"/>
            </a:endParaRPr>
          </a:p>
          <a:p>
            <a:r>
              <a:rPr lang="en-US" sz="1200" kern="1200" dirty="0" smtClean="0">
                <a:solidFill>
                  <a:schemeClr val="tx1"/>
                </a:solidFill>
                <a:latin typeface="Arial" charset="0"/>
                <a:ea typeface="+mn-ea"/>
                <a:cs typeface="+mn-cs"/>
              </a:rPr>
              <a:t>Some hives are volatile and don’t have associated files. The system creates and manages these hives entirely in memory; the hives are therefore temporary in nature. The system creates volatile hives every time the system boots. Examples are:</a:t>
            </a:r>
          </a:p>
          <a:p>
            <a:endParaRPr lang="en-US" sz="1200" kern="1200" dirty="0" smtClean="0">
              <a:solidFill>
                <a:schemeClr val="tx1"/>
              </a:solidFill>
              <a:latin typeface="Arial" charset="0"/>
              <a:ea typeface="+mn-ea"/>
              <a:cs typeface="+mn-cs"/>
            </a:endParaRPr>
          </a:p>
          <a:p>
            <a:r>
              <a:rPr lang="en-US" sz="1200" kern="1200" dirty="0" smtClean="0">
                <a:solidFill>
                  <a:schemeClr val="tx1"/>
                </a:solidFill>
                <a:latin typeface="Arial" charset="0"/>
                <a:ea typeface="+mn-ea"/>
                <a:cs typeface="+mn-cs"/>
              </a:rPr>
              <a:t>HKEY_LOCAL_MACHINE \HARDWARE : Volatile hive HKEY_LOCAL_MACHINE \SYSTEM \Clone : Volatile hive</a:t>
            </a:r>
          </a:p>
          <a:p>
            <a:endParaRPr lang="en-US" sz="1200" kern="1200" dirty="0" smtClean="0">
              <a:solidFill>
                <a:schemeClr val="tx1"/>
              </a:solidFill>
              <a:latin typeface="Arial" charset="0"/>
              <a:ea typeface="+mn-ea"/>
              <a:cs typeface="+mn-cs"/>
            </a:endParaRPr>
          </a:p>
          <a:p>
            <a:r>
              <a:rPr lang="en-US" sz="1200" kern="1200" dirty="0" smtClean="0">
                <a:solidFill>
                  <a:schemeClr val="tx1"/>
                </a:solidFill>
                <a:latin typeface="Arial" charset="0"/>
                <a:ea typeface="+mn-ea"/>
                <a:cs typeface="+mn-cs"/>
              </a:rPr>
              <a:t>These files are database files, and only </a:t>
            </a:r>
            <a:r>
              <a:rPr lang="en-US" sz="1200" kern="1200" dirty="0" err="1" smtClean="0">
                <a:solidFill>
                  <a:schemeClr val="tx1"/>
                </a:solidFill>
                <a:latin typeface="Arial" charset="0"/>
                <a:ea typeface="+mn-ea"/>
                <a:cs typeface="+mn-cs"/>
              </a:rPr>
              <a:t>RegEdit</a:t>
            </a:r>
            <a:r>
              <a:rPr lang="en-US" sz="1200" kern="1200" dirty="0" smtClean="0">
                <a:solidFill>
                  <a:schemeClr val="tx1"/>
                </a:solidFill>
                <a:latin typeface="Arial" charset="0"/>
                <a:ea typeface="+mn-ea"/>
                <a:cs typeface="+mn-cs"/>
              </a:rPr>
              <a:t>, Regedit32 and the Kernel32 can read them. The primary tool in Windows 10/8/7 for working directly with the registry is Registry Editor. To access it, simply type </a:t>
            </a:r>
            <a:r>
              <a:rPr lang="en-US" sz="1200" kern="1200" dirty="0" err="1" smtClean="0">
                <a:solidFill>
                  <a:schemeClr val="tx1"/>
                </a:solidFill>
                <a:latin typeface="Arial" charset="0"/>
                <a:ea typeface="+mn-ea"/>
                <a:cs typeface="+mn-cs"/>
              </a:rPr>
              <a:t>Regedit</a:t>
            </a:r>
            <a:r>
              <a:rPr lang="en-US" sz="1200" kern="1200" dirty="0" smtClean="0">
                <a:solidFill>
                  <a:schemeClr val="tx1"/>
                </a:solidFill>
                <a:latin typeface="Arial" charset="0"/>
                <a:ea typeface="+mn-ea"/>
                <a:cs typeface="+mn-cs"/>
              </a:rPr>
              <a:t> in Start Menu Search Bar and hit Enter !</a:t>
            </a:r>
          </a:p>
          <a:p>
            <a:endParaRPr lang="en-US" sz="1200" kern="1200" dirty="0" smtClean="0">
              <a:solidFill>
                <a:schemeClr val="tx1"/>
              </a:solidFill>
              <a:latin typeface="Arial" charset="0"/>
              <a:ea typeface="+mn-ea"/>
              <a:cs typeface="+mn-cs"/>
            </a:endParaRPr>
          </a:p>
          <a:p>
            <a:endParaRPr lang="en-US" sz="1200" kern="1200" dirty="0" smtClean="0">
              <a:solidFill>
                <a:schemeClr val="tx1"/>
              </a:solidFill>
              <a:latin typeface="Arial" charset="0"/>
              <a:ea typeface="+mn-ea"/>
              <a:cs typeface="+mn-cs"/>
            </a:endParaRPr>
          </a:p>
          <a:p>
            <a:r>
              <a:rPr lang="en-US" sz="1200" kern="1200" dirty="0" smtClean="0">
                <a:solidFill>
                  <a:schemeClr val="tx1"/>
                </a:solidFill>
                <a:latin typeface="+mn-lt"/>
                <a:ea typeface="+mn-ea"/>
                <a:cs typeface="+mn-cs"/>
              </a:rPr>
              <a:t>The Windows registry is an invaluable source of forensic artifacts for all examiners and analysts. The registry holds configurations for Windows and is a substitute for the .INI files in Windows 3.1. It is a binary, hierarchical database and some of its contents include configuration settings and data for the OS and for the different applications relying on it. The registry not only keeps records of OS and application settings but it also monitors and records user-specific data in order to structure and enhance the user’s experience during interactions with the system. Most of the time users do not interact with the registry in a straightforward manner, but they interact indirectly with it via installation routines, applications, and programs, such as Microsoft Installer files. Nonetheless, system admins have the capability of interacting directly with the registry via </a:t>
            </a:r>
            <a:r>
              <a:rPr lang="en-US" sz="1200" kern="1200" dirty="0" err="1" smtClean="0">
                <a:solidFill>
                  <a:schemeClr val="tx1"/>
                </a:solidFill>
                <a:latin typeface="+mn-lt"/>
                <a:ea typeface="+mn-ea"/>
                <a:cs typeface="+mn-cs"/>
              </a:rPr>
              <a:t>regedit.exe</a:t>
            </a:r>
            <a:r>
              <a:rPr lang="en-US" sz="1200" kern="1200" dirty="0" smtClean="0">
                <a:solidFill>
                  <a:schemeClr val="tx1"/>
                </a:solidFill>
                <a:latin typeface="+mn-lt"/>
                <a:ea typeface="+mn-ea"/>
                <a:cs typeface="+mn-cs"/>
              </a:rPr>
              <a:t> (the registry editor) that comes with all varieties of Windows.</a:t>
            </a: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HKEY_CLASSES_ROOT</a:t>
            </a:r>
            <a:r>
              <a:rPr lang="en-US" sz="1200" b="0" kern="1200" dirty="0" smtClean="0">
                <a:solidFill>
                  <a:schemeClr val="tx1"/>
                </a:solidFill>
                <a:latin typeface="+mn-lt"/>
                <a:ea typeface="+mn-ea"/>
                <a:cs typeface="+mn-cs"/>
              </a:rPr>
              <a:t> –  storage for information about registered programs and file associations.</a:t>
            </a:r>
          </a:p>
          <a:p>
            <a:r>
              <a:rPr lang="en-US" sz="1200" b="1" kern="1200" dirty="0" smtClean="0">
                <a:solidFill>
                  <a:schemeClr val="tx1"/>
                </a:solidFill>
                <a:latin typeface="+mn-lt"/>
                <a:ea typeface="+mn-ea"/>
                <a:cs typeface="+mn-cs"/>
              </a:rPr>
              <a:t>HKEY_CURRENT_USER</a:t>
            </a:r>
            <a:r>
              <a:rPr lang="en-US" sz="1200" b="0" kern="1200" dirty="0" smtClean="0">
                <a:solidFill>
                  <a:schemeClr val="tx1"/>
                </a:solidFill>
                <a:latin typeface="+mn-lt"/>
                <a:ea typeface="+mn-ea"/>
                <a:cs typeface="+mn-cs"/>
              </a:rPr>
              <a:t> – storage for settings specific to the current user. If your computer is set up with multiple user accounts this is where the settings for each user are kept.</a:t>
            </a:r>
          </a:p>
          <a:p>
            <a:r>
              <a:rPr lang="en-US" sz="1200" b="1" kern="1200" dirty="0" smtClean="0">
                <a:solidFill>
                  <a:schemeClr val="tx1"/>
                </a:solidFill>
                <a:latin typeface="+mn-lt"/>
                <a:ea typeface="+mn-ea"/>
                <a:cs typeface="+mn-cs"/>
              </a:rPr>
              <a:t>HKEY_LOCAL_MACHINE</a:t>
            </a:r>
            <a:r>
              <a:rPr lang="en-US" sz="1200" b="0" kern="1200" dirty="0" smtClean="0">
                <a:solidFill>
                  <a:schemeClr val="tx1"/>
                </a:solidFill>
                <a:latin typeface="+mn-lt"/>
                <a:ea typeface="+mn-ea"/>
                <a:cs typeface="+mn-cs"/>
              </a:rPr>
              <a:t> – storage for settings that apply to all users of the computer.</a:t>
            </a:r>
          </a:p>
          <a:p>
            <a:r>
              <a:rPr lang="en-US" sz="1200" b="1" kern="1200" dirty="0" smtClean="0">
                <a:solidFill>
                  <a:schemeClr val="tx1"/>
                </a:solidFill>
                <a:latin typeface="+mn-lt"/>
                <a:ea typeface="+mn-ea"/>
                <a:cs typeface="+mn-cs"/>
              </a:rPr>
              <a:t>HKEY_USERS</a:t>
            </a:r>
            <a:r>
              <a:rPr lang="en-US" sz="1200" b="0" kern="1200" dirty="0" smtClean="0">
                <a:solidFill>
                  <a:schemeClr val="tx1"/>
                </a:solidFill>
                <a:latin typeface="+mn-lt"/>
                <a:ea typeface="+mn-ea"/>
                <a:cs typeface="+mn-cs"/>
              </a:rPr>
              <a:t> – storage for </a:t>
            </a:r>
            <a:r>
              <a:rPr lang="en-US" sz="1200" b="0" kern="1200" dirty="0" err="1" smtClean="0">
                <a:solidFill>
                  <a:schemeClr val="tx1"/>
                </a:solidFill>
                <a:latin typeface="+mn-lt"/>
                <a:ea typeface="+mn-ea"/>
                <a:cs typeface="+mn-cs"/>
              </a:rPr>
              <a:t>subkeys</a:t>
            </a:r>
            <a:r>
              <a:rPr lang="en-US" sz="1200" b="0" kern="1200" dirty="0" smtClean="0">
                <a:solidFill>
                  <a:schemeClr val="tx1"/>
                </a:solidFill>
                <a:latin typeface="+mn-lt"/>
                <a:ea typeface="+mn-ea"/>
                <a:cs typeface="+mn-cs"/>
              </a:rPr>
              <a:t> which correspond to the HKEY_CURRENT_USER keys for each user account.</a:t>
            </a:r>
          </a:p>
          <a:p>
            <a:r>
              <a:rPr lang="en-US" sz="1200" b="1" kern="1200" dirty="0" smtClean="0">
                <a:solidFill>
                  <a:schemeClr val="tx1"/>
                </a:solidFill>
                <a:latin typeface="+mn-lt"/>
                <a:ea typeface="+mn-ea"/>
                <a:cs typeface="+mn-cs"/>
              </a:rPr>
              <a:t>HKEY_CURRENT CONFIG</a:t>
            </a:r>
            <a:r>
              <a:rPr lang="en-US" sz="1200" b="0" kern="1200" dirty="0" smtClean="0">
                <a:solidFill>
                  <a:schemeClr val="tx1"/>
                </a:solidFill>
                <a:latin typeface="+mn-lt"/>
                <a:ea typeface="+mn-ea"/>
                <a:cs typeface="+mn-cs"/>
              </a:rPr>
              <a:t> – storage for keys generated during boot. This hive is actually created when the computer boots and is not stored on your hard drive.</a:t>
            </a:r>
          </a:p>
          <a:p>
            <a:r>
              <a:rPr lang="en-US" sz="1200" b="0" kern="1200" dirty="0" smtClean="0">
                <a:solidFill>
                  <a:schemeClr val="tx1"/>
                </a:solidFill>
                <a:latin typeface="+mn-lt"/>
                <a:ea typeface="+mn-ea"/>
                <a:cs typeface="+mn-cs"/>
              </a:rPr>
              <a:t>The Windows registry is actually made up of several files named SAM, SOFTWARE</a:t>
            </a:r>
            <a:r>
              <a:rPr lang="en-US" sz="1200" b="0" kern="1200" dirty="0" smtClean="0">
                <a:solidFill>
                  <a:schemeClr val="tx1"/>
                </a:solidFill>
                <a:latin typeface="+mn-lt"/>
                <a:ea typeface="+mn-ea"/>
                <a:cs typeface="+mn-cs"/>
                <a:hlinkClick r:id="rId3"/>
              </a:rPr>
              <a:t>SECURITY, and SYSTEM (notice no file extension) located in the c:\windows\system32\config folder. There is also a file named NTUSER.DAT, which is located in c:\Documents and Settings\&lt;your user name&gt; for Windows XP and c:\Users\&lt;your user name&gt; for Windows Vista and Windows 7. These files relate to the above hives.</a:t>
            </a:r>
          </a:p>
          <a:p>
            <a:endParaRPr lang="en-US" sz="1200" b="0" kern="1200" dirty="0" smtClean="0">
              <a:solidFill>
                <a:schemeClr val="tx1"/>
              </a:solidFill>
              <a:latin typeface="+mn-lt"/>
              <a:ea typeface="+mn-ea"/>
              <a:cs typeface="+mn-cs"/>
              <a:hlinkClick r:id="rId3"/>
            </a:endParaRPr>
          </a:p>
          <a:p>
            <a:r>
              <a:rPr lang="en-US" sz="1200" b="1" kern="1200" dirty="0" smtClean="0">
                <a:solidFill>
                  <a:schemeClr val="tx1"/>
                </a:solidFill>
                <a:latin typeface="+mn-lt"/>
                <a:ea typeface="+mn-ea"/>
                <a:cs typeface="+mn-cs"/>
              </a:rPr>
              <a:t>NTUSER.DAT</a:t>
            </a:r>
            <a:r>
              <a:rPr lang="en-US" sz="1200" b="0" kern="1200" dirty="0" smtClean="0">
                <a:solidFill>
                  <a:schemeClr val="tx1"/>
                </a:solidFill>
                <a:latin typeface="+mn-lt"/>
                <a:ea typeface="+mn-ea"/>
                <a:cs typeface="+mn-cs"/>
              </a:rPr>
              <a:t> – contains the HKEY_CURRENT_USER hive.</a:t>
            </a:r>
          </a:p>
          <a:p>
            <a:r>
              <a:rPr lang="en-US" sz="1200" b="1" kern="1200" dirty="0" smtClean="0">
                <a:solidFill>
                  <a:schemeClr val="tx1"/>
                </a:solidFill>
                <a:latin typeface="+mn-lt"/>
                <a:ea typeface="+mn-ea"/>
                <a:cs typeface="+mn-cs"/>
              </a:rPr>
              <a:t>SAM</a:t>
            </a:r>
            <a:r>
              <a:rPr lang="en-US" sz="1200" b="0" kern="1200" dirty="0" smtClean="0">
                <a:solidFill>
                  <a:schemeClr val="tx1"/>
                </a:solidFill>
                <a:latin typeface="+mn-lt"/>
                <a:ea typeface="+mn-ea"/>
                <a:cs typeface="+mn-cs"/>
              </a:rPr>
              <a:t> – contains the HKEY_LOCAL_MACHINE\SAM hive.</a:t>
            </a:r>
          </a:p>
          <a:p>
            <a:r>
              <a:rPr lang="en-US" sz="1200" b="1" kern="1200" dirty="0" smtClean="0">
                <a:solidFill>
                  <a:schemeClr val="tx1"/>
                </a:solidFill>
                <a:latin typeface="+mn-lt"/>
                <a:ea typeface="+mn-ea"/>
                <a:cs typeface="+mn-cs"/>
              </a:rPr>
              <a:t>SECURITY</a:t>
            </a:r>
            <a:r>
              <a:rPr lang="en-US" sz="1200" b="0" kern="1200" dirty="0" smtClean="0">
                <a:solidFill>
                  <a:schemeClr val="tx1"/>
                </a:solidFill>
                <a:latin typeface="+mn-lt"/>
                <a:ea typeface="+mn-ea"/>
                <a:cs typeface="+mn-cs"/>
              </a:rPr>
              <a:t> – contains the HKEY_LOCAL_MACHINE\SECURITY hive.</a:t>
            </a:r>
          </a:p>
          <a:p>
            <a:r>
              <a:rPr lang="en-US" sz="1200" b="1" kern="1200" dirty="0" smtClean="0">
                <a:solidFill>
                  <a:schemeClr val="tx1"/>
                </a:solidFill>
                <a:latin typeface="+mn-lt"/>
                <a:ea typeface="+mn-ea"/>
                <a:cs typeface="+mn-cs"/>
              </a:rPr>
              <a:t>SOFTWARE</a:t>
            </a:r>
            <a:r>
              <a:rPr lang="en-US" sz="1200" b="0" kern="1200" dirty="0" smtClean="0">
                <a:solidFill>
                  <a:schemeClr val="tx1"/>
                </a:solidFill>
                <a:latin typeface="+mn-lt"/>
                <a:ea typeface="+mn-ea"/>
                <a:cs typeface="+mn-cs"/>
              </a:rPr>
              <a:t> – contains the HKEY_LOCAL_MACHINE\SOFTWARE hive.</a:t>
            </a:r>
          </a:p>
          <a:p>
            <a:r>
              <a:rPr lang="en-US" sz="1200" b="1" kern="1200" dirty="0" smtClean="0">
                <a:solidFill>
                  <a:schemeClr val="tx1"/>
                </a:solidFill>
                <a:latin typeface="+mn-lt"/>
                <a:ea typeface="+mn-ea"/>
                <a:cs typeface="+mn-cs"/>
              </a:rPr>
              <a:t>SYSTEM</a:t>
            </a:r>
            <a:r>
              <a:rPr lang="en-US" sz="1200" b="0" kern="1200" dirty="0" smtClean="0">
                <a:solidFill>
                  <a:schemeClr val="tx1"/>
                </a:solidFill>
                <a:latin typeface="+mn-lt"/>
                <a:ea typeface="+mn-ea"/>
                <a:cs typeface="+mn-cs"/>
              </a:rPr>
              <a:t> – contains all other sub hives of THE HKEY_LOCAL_MACHINE hive.</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Arial" charset="0"/>
              <a:ea typeface="+mn-ea"/>
              <a:cs typeface="+mn-cs"/>
            </a:endParaRPr>
          </a:p>
          <a:p>
            <a:endParaRPr lang="en-US" sz="1200" b="0" kern="1200" dirty="0" smtClean="0">
              <a:solidFill>
                <a:schemeClr val="tx1"/>
              </a:solidFill>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DFAB8164-8572-4E45-97DA-BDFAD0C91E8F}" type="slidenum">
              <a:rPr lang="en-US" smtClean="0"/>
              <a:pPr/>
              <a:t>29</a:t>
            </a:fld>
            <a:endParaRPr lang="en-US"/>
          </a:p>
        </p:txBody>
      </p:sp>
    </p:spTree>
    <p:extLst>
      <p:ext uri="{BB962C8B-B14F-4D97-AF65-F5344CB8AC3E}">
        <p14:creationId xmlns:p14="http://schemas.microsoft.com/office/powerpoint/2010/main" val="3522881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AB8164-8572-4E45-97DA-BDFAD0C91E8F}" type="slidenum">
              <a:rPr lang="en-US" smtClean="0"/>
              <a:pPr/>
              <a:t>3</a:t>
            </a:fld>
            <a:endParaRPr lang="en-US"/>
          </a:p>
        </p:txBody>
      </p:sp>
    </p:spTree>
    <p:extLst>
      <p:ext uri="{BB962C8B-B14F-4D97-AF65-F5344CB8AC3E}">
        <p14:creationId xmlns:p14="http://schemas.microsoft.com/office/powerpoint/2010/main" val="2903362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The largest and </a:t>
            </a:r>
            <a:r>
              <a:rPr lang="en-US" u="sng" dirty="0" smtClean="0"/>
              <a:t>most important </a:t>
            </a:r>
            <a:r>
              <a:rPr lang="en-US" dirty="0" smtClean="0"/>
              <a:t>application</a:t>
            </a:r>
          </a:p>
          <a:p>
            <a:r>
              <a:rPr lang="en-US" dirty="0" smtClean="0"/>
              <a:t>An interface between applications, hardware, and users</a:t>
            </a:r>
          </a:p>
          <a:p>
            <a:r>
              <a:rPr lang="en-US" dirty="0" smtClean="0"/>
              <a:t>Support for many hardware configurations</a:t>
            </a:r>
          </a:p>
        </p:txBody>
      </p:sp>
      <p:sp>
        <p:nvSpPr>
          <p:cNvPr id="4" name="Slide Number Placeholder 3"/>
          <p:cNvSpPr>
            <a:spLocks noGrp="1"/>
          </p:cNvSpPr>
          <p:nvPr>
            <p:ph type="sldNum" sz="quarter" idx="10"/>
          </p:nvPr>
        </p:nvSpPr>
        <p:spPr/>
        <p:txBody>
          <a:bodyPr/>
          <a:lstStyle/>
          <a:p>
            <a:fld id="{DFAB8164-8572-4E45-97DA-BDFAD0C91E8F}" type="slidenum">
              <a:rPr lang="en-US" smtClean="0"/>
              <a:pPr/>
              <a:t>4</a:t>
            </a:fld>
            <a:endParaRPr lang="en-US"/>
          </a:p>
        </p:txBody>
      </p:sp>
    </p:spTree>
    <p:extLst>
      <p:ext uri="{BB962C8B-B14F-4D97-AF65-F5344CB8AC3E}">
        <p14:creationId xmlns:p14="http://schemas.microsoft.com/office/powerpoint/2010/main" val="3522881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Microsoft Windows is the most prevalent and widely used operating system</a:t>
            </a:r>
          </a:p>
          <a:p>
            <a:r>
              <a:rPr lang="en-US" dirty="0" smtClean="0"/>
              <a:t>Examiners must be aware of how Windows is used and where pertinent artifacts could be stored</a:t>
            </a:r>
          </a:p>
          <a:p>
            <a:endParaRPr lang="en-US" dirty="0"/>
          </a:p>
        </p:txBody>
      </p:sp>
      <p:sp>
        <p:nvSpPr>
          <p:cNvPr id="4" name="Slide Number Placeholder 3"/>
          <p:cNvSpPr>
            <a:spLocks noGrp="1"/>
          </p:cNvSpPr>
          <p:nvPr>
            <p:ph type="sldNum" sz="quarter" idx="10"/>
          </p:nvPr>
        </p:nvSpPr>
        <p:spPr/>
        <p:txBody>
          <a:bodyPr/>
          <a:lstStyle/>
          <a:p>
            <a:fld id="{DFAB8164-8572-4E45-97DA-BDFAD0C91E8F}" type="slidenum">
              <a:rPr lang="en-US" smtClean="0"/>
              <a:pPr/>
              <a:t>5</a:t>
            </a:fld>
            <a:endParaRPr lang="en-US"/>
          </a:p>
        </p:txBody>
      </p:sp>
    </p:spTree>
    <p:extLst>
      <p:ext uri="{BB962C8B-B14F-4D97-AF65-F5344CB8AC3E}">
        <p14:creationId xmlns:p14="http://schemas.microsoft.com/office/powerpoint/2010/main" val="3522881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endParaRPr lang="en-US" dirty="0"/>
          </a:p>
        </p:txBody>
      </p:sp>
      <p:sp>
        <p:nvSpPr>
          <p:cNvPr id="4" name="Slide Number Placeholder 3"/>
          <p:cNvSpPr>
            <a:spLocks noGrp="1"/>
          </p:cNvSpPr>
          <p:nvPr>
            <p:ph type="sldNum" sz="quarter" idx="10"/>
          </p:nvPr>
        </p:nvSpPr>
        <p:spPr/>
        <p:txBody>
          <a:bodyPr/>
          <a:lstStyle/>
          <a:p>
            <a:fld id="{DFAB8164-8572-4E45-97DA-BDFAD0C91E8F}" type="slidenum">
              <a:rPr lang="en-US" smtClean="0"/>
              <a:pPr/>
              <a:t>6</a:t>
            </a:fld>
            <a:endParaRPr lang="en-US"/>
          </a:p>
        </p:txBody>
      </p:sp>
    </p:spTree>
    <p:extLst>
      <p:ext uri="{BB962C8B-B14F-4D97-AF65-F5344CB8AC3E}">
        <p14:creationId xmlns:p14="http://schemas.microsoft.com/office/powerpoint/2010/main" val="3522881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endParaRPr lang="en-US" dirty="0"/>
          </a:p>
        </p:txBody>
      </p:sp>
      <p:sp>
        <p:nvSpPr>
          <p:cNvPr id="4" name="Slide Number Placeholder 3"/>
          <p:cNvSpPr>
            <a:spLocks noGrp="1"/>
          </p:cNvSpPr>
          <p:nvPr>
            <p:ph type="sldNum" sz="quarter" idx="10"/>
          </p:nvPr>
        </p:nvSpPr>
        <p:spPr/>
        <p:txBody>
          <a:bodyPr/>
          <a:lstStyle/>
          <a:p>
            <a:fld id="{DFAB8164-8572-4E45-97DA-BDFAD0C91E8F}" type="slidenum">
              <a:rPr lang="en-US" smtClean="0"/>
              <a:pPr/>
              <a:t>7</a:t>
            </a:fld>
            <a:endParaRPr lang="en-US"/>
          </a:p>
        </p:txBody>
      </p:sp>
    </p:spTree>
    <p:extLst>
      <p:ext uri="{BB962C8B-B14F-4D97-AF65-F5344CB8AC3E}">
        <p14:creationId xmlns:p14="http://schemas.microsoft.com/office/powerpoint/2010/main" val="3522881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AB8164-8572-4E45-97DA-BDFAD0C91E8F}" type="slidenum">
              <a:rPr lang="en-US" smtClean="0"/>
              <a:pPr/>
              <a:t>8</a:t>
            </a:fld>
            <a:endParaRPr lang="en-US"/>
          </a:p>
        </p:txBody>
      </p:sp>
    </p:spTree>
    <p:extLst>
      <p:ext uri="{BB962C8B-B14F-4D97-AF65-F5344CB8AC3E}">
        <p14:creationId xmlns:p14="http://schemas.microsoft.com/office/powerpoint/2010/main" val="2903362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An event is a notable incident that generates a log entry or user notification</a:t>
            </a:r>
          </a:p>
          <a:p>
            <a:r>
              <a:rPr lang="en-US" dirty="0" smtClean="0"/>
              <a:t>An event log: </a:t>
            </a:r>
          </a:p>
          <a:p>
            <a:pPr lvl="1"/>
            <a:r>
              <a:rPr lang="en-US" dirty="0" smtClean="0"/>
              <a:t>Is a collection of events categorized by function</a:t>
            </a:r>
          </a:p>
          <a:p>
            <a:pPr lvl="1"/>
            <a:r>
              <a:rPr lang="en-US" dirty="0" smtClean="0"/>
              <a:t>Provides a historical reference</a:t>
            </a:r>
          </a:p>
          <a:p>
            <a:endParaRPr lang="en-US" dirty="0" smtClean="0"/>
          </a:p>
          <a:p>
            <a:endParaRPr lang="en-US" dirty="0" smtClean="0"/>
          </a:p>
          <a:p>
            <a:r>
              <a:rPr lang="en-US" sz="1200" kern="1200" dirty="0" smtClean="0">
                <a:solidFill>
                  <a:schemeClr val="tx1"/>
                </a:solidFill>
                <a:latin typeface="+mn-lt"/>
                <a:ea typeface="+mn-ea"/>
                <a:cs typeface="+mn-cs"/>
              </a:rPr>
              <a:t>Windows Logs</a:t>
            </a:r>
          </a:p>
          <a:p>
            <a:r>
              <a:rPr lang="en-US" sz="1200" kern="1200" dirty="0" smtClean="0">
                <a:solidFill>
                  <a:schemeClr val="tx1"/>
                </a:solidFill>
                <a:latin typeface="+mn-lt"/>
                <a:ea typeface="+mn-ea"/>
                <a:cs typeface="+mn-cs"/>
              </a:rPr>
              <a:t>The Windows Logs category includes the logs that were available on previous versions of Windows: the Application, Security, and System logs. It also includes two new logs: the Setup log and the </a:t>
            </a:r>
            <a:r>
              <a:rPr lang="en-US" sz="1200" kern="1200" dirty="0" err="1" smtClean="0">
                <a:solidFill>
                  <a:schemeClr val="tx1"/>
                </a:solidFill>
                <a:latin typeface="+mn-lt"/>
                <a:ea typeface="+mn-ea"/>
                <a:cs typeface="+mn-cs"/>
              </a:rPr>
              <a:t>ForwardedEvents</a:t>
            </a:r>
            <a:r>
              <a:rPr lang="en-US" sz="1200" kern="1200" dirty="0" smtClean="0">
                <a:solidFill>
                  <a:schemeClr val="tx1"/>
                </a:solidFill>
                <a:latin typeface="+mn-lt"/>
                <a:ea typeface="+mn-ea"/>
                <a:cs typeface="+mn-cs"/>
              </a:rPr>
              <a:t> log. Windows logs are intended to store events from legacy applications and events that apply to the entire system.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Application log</a:t>
            </a:r>
          </a:p>
          <a:p>
            <a:r>
              <a:rPr lang="en-US" sz="1200" kern="1200" dirty="0" smtClean="0">
                <a:solidFill>
                  <a:schemeClr val="tx1"/>
                </a:solidFill>
                <a:latin typeface="+mn-lt"/>
                <a:ea typeface="+mn-ea"/>
                <a:cs typeface="+mn-cs"/>
              </a:rPr>
              <a:t>The Application log contains events logged by applications or programs. For example, a database program might record a file error in the application log. Program developers decide which events to log.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Security log</a:t>
            </a:r>
          </a:p>
          <a:p>
            <a:r>
              <a:rPr lang="en-US" sz="1200" kern="1200" dirty="0" smtClean="0">
                <a:solidFill>
                  <a:schemeClr val="tx1"/>
                </a:solidFill>
                <a:latin typeface="+mn-lt"/>
                <a:ea typeface="+mn-ea"/>
                <a:cs typeface="+mn-cs"/>
              </a:rPr>
              <a:t>The Security log contains events such as valid and invalid logon attempts, as well as events related to resource use, such as creating, opening, or deleting files or other objects. Administrators can specify what events are recorded in the security log. For example, if you have enabled logon auditing, attempts to log on to the system are recorded in the security log.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Setup log</a:t>
            </a:r>
          </a:p>
          <a:p>
            <a:r>
              <a:rPr lang="en-US" sz="1200" kern="1200" dirty="0" smtClean="0">
                <a:solidFill>
                  <a:schemeClr val="tx1"/>
                </a:solidFill>
                <a:latin typeface="+mn-lt"/>
                <a:ea typeface="+mn-ea"/>
                <a:cs typeface="+mn-cs"/>
              </a:rPr>
              <a:t>The Setup log contains events related to application setup.</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System log</a:t>
            </a:r>
          </a:p>
          <a:p>
            <a:r>
              <a:rPr lang="en-US" sz="1200" kern="1200" dirty="0" smtClean="0">
                <a:solidFill>
                  <a:schemeClr val="tx1"/>
                </a:solidFill>
                <a:latin typeface="+mn-lt"/>
                <a:ea typeface="+mn-ea"/>
                <a:cs typeface="+mn-cs"/>
              </a:rPr>
              <a:t>The System log contains events logged by Windows system components. For example, the failure of a driver or other system component to load during startup is recorded in the system log. The event types logged by system components are predetermined by Windows.</a:t>
            </a:r>
          </a:p>
          <a:p>
            <a:endParaRPr lang="en-US" sz="1200" kern="1200" dirty="0" smtClean="0">
              <a:solidFill>
                <a:schemeClr val="tx1"/>
              </a:solidFill>
              <a:latin typeface="+mn-lt"/>
              <a:ea typeface="+mn-ea"/>
              <a:cs typeface="+mn-cs"/>
            </a:endParaRPr>
          </a:p>
          <a:p>
            <a:r>
              <a:rPr lang="en-US" sz="1200" kern="1200" dirty="0" err="1" smtClean="0">
                <a:solidFill>
                  <a:schemeClr val="tx1"/>
                </a:solidFill>
                <a:latin typeface="+mn-lt"/>
                <a:ea typeface="+mn-ea"/>
                <a:cs typeface="+mn-cs"/>
              </a:rPr>
              <a:t>ForwardedEvents</a:t>
            </a:r>
            <a:r>
              <a:rPr lang="en-US" sz="1200" kern="1200" dirty="0" smtClean="0">
                <a:solidFill>
                  <a:schemeClr val="tx1"/>
                </a:solidFill>
                <a:latin typeface="+mn-lt"/>
                <a:ea typeface="+mn-ea"/>
                <a:cs typeface="+mn-cs"/>
              </a:rPr>
              <a:t> log</a:t>
            </a:r>
          </a:p>
          <a:p>
            <a:r>
              <a:rPr lang="en-US" sz="1200" kern="1200" dirty="0" smtClean="0">
                <a:solidFill>
                  <a:schemeClr val="tx1"/>
                </a:solidFill>
                <a:latin typeface="+mn-lt"/>
                <a:ea typeface="+mn-ea"/>
                <a:cs typeface="+mn-cs"/>
              </a:rPr>
              <a:t>The </a:t>
            </a:r>
            <a:r>
              <a:rPr lang="en-US" sz="1200" kern="1200" dirty="0" err="1" smtClean="0">
                <a:solidFill>
                  <a:schemeClr val="tx1"/>
                </a:solidFill>
                <a:latin typeface="+mn-lt"/>
                <a:ea typeface="+mn-ea"/>
                <a:cs typeface="+mn-cs"/>
              </a:rPr>
              <a:t>ForwardedEvents</a:t>
            </a:r>
            <a:r>
              <a:rPr lang="en-US" sz="1200" kern="1200" dirty="0" smtClean="0">
                <a:solidFill>
                  <a:schemeClr val="tx1"/>
                </a:solidFill>
                <a:latin typeface="+mn-lt"/>
                <a:ea typeface="+mn-ea"/>
                <a:cs typeface="+mn-cs"/>
              </a:rPr>
              <a:t> log is used to store events collected from remote computers. To collect events from remote computers, you must create an event subscription</a:t>
            </a:r>
          </a:p>
        </p:txBody>
      </p:sp>
      <p:sp>
        <p:nvSpPr>
          <p:cNvPr id="4" name="Slide Number Placeholder 3"/>
          <p:cNvSpPr>
            <a:spLocks noGrp="1"/>
          </p:cNvSpPr>
          <p:nvPr>
            <p:ph type="sldNum" sz="quarter" idx="10"/>
          </p:nvPr>
        </p:nvSpPr>
        <p:spPr/>
        <p:txBody>
          <a:bodyPr/>
          <a:lstStyle/>
          <a:p>
            <a:fld id="{DFAB8164-8572-4E45-97DA-BDFAD0C91E8F}" type="slidenum">
              <a:rPr lang="en-US" smtClean="0"/>
              <a:pPr/>
              <a:t>9</a:t>
            </a:fld>
            <a:endParaRPr lang="en-US"/>
          </a:p>
        </p:txBody>
      </p:sp>
    </p:spTree>
    <p:extLst>
      <p:ext uri="{BB962C8B-B14F-4D97-AF65-F5344CB8AC3E}">
        <p14:creationId xmlns:p14="http://schemas.microsoft.com/office/powerpoint/2010/main" val="3522881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3C5A34BC-88B7-4543-9C8F-E58A7A261205}" type="datetimeFigureOut">
              <a:rPr lang="en-US" smtClean="0"/>
              <a:pPr/>
              <a:t>21/04/17</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09D441ED-22D9-48D6-AD92-DEFB122789E0}" type="slidenum">
              <a:rPr smtClean="0"/>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7" name="Date Placeholder 6"/>
          <p:cNvSpPr>
            <a:spLocks noGrp="1"/>
          </p:cNvSpPr>
          <p:nvPr>
            <p:ph type="dt" sz="half" idx="14"/>
          </p:nvPr>
        </p:nvSpPr>
        <p:spPr/>
        <p:txBody>
          <a:bodyPr rtlCol="0"/>
          <a:lstStyle/>
          <a:p>
            <a:fld id="{3C5A34BC-88B7-4543-9C8F-E58A7A261205}" type="datetimeFigureOut">
              <a:rPr lang="en-US" smtClean="0"/>
              <a:pPr/>
              <a:t>21/04/17</a:t>
            </a:fld>
            <a:endParaRPr lang="en-US"/>
          </a:p>
        </p:txBody>
      </p:sp>
      <p:sp>
        <p:nvSpPr>
          <p:cNvPr id="9" name="Slide Number Placeholder 8"/>
          <p:cNvSpPr>
            <a:spLocks noGrp="1"/>
          </p:cNvSpPr>
          <p:nvPr>
            <p:ph type="sldNum" sz="quarter" idx="15"/>
          </p:nvPr>
        </p:nvSpPr>
        <p:spPr>
          <a:xfrm>
            <a:off x="8098536" y="6213348"/>
            <a:ext cx="609600" cy="521208"/>
          </a:xfrm>
        </p:spPr>
        <p:txBody>
          <a:bodyPr rtlCol="0"/>
          <a:lstStyle/>
          <a:p>
            <a:fld id="{61CC6347-FD36-C94C-BB21-419362B7FED4}" type="slidenum">
              <a:rPr lang="en-US" smtClean="0"/>
              <a:pPr/>
              <a:t>‹#›</a:t>
            </a:fld>
            <a:endParaRPr lang="en-US" dirty="0"/>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3C5A34BC-88B7-4543-9C8F-E58A7A261205}" type="datetimeFigureOut">
              <a:rPr lang="en-US" smtClean="0"/>
              <a:pPr/>
              <a:t>21/04/17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CC6347-FD36-C94C-BB21-419362B7FED4}"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5A34BC-88B7-4543-9C8F-E58A7A261205}" type="datetimeFigureOut">
              <a:rPr lang="en-US" smtClean="0"/>
              <a:pPr/>
              <a:t>21/04/17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CC6347-FD36-C94C-BB21-419362B7FED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3C5A34BC-88B7-4543-9C8F-E58A7A261205}" type="datetimeFigureOut">
              <a:rPr lang="en-US" smtClean="0"/>
              <a:pPr/>
              <a:t>21/04/17</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dirty="0"/>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61CC6347-FD36-C94C-BB21-419362B7FED4}" type="slidenum">
              <a:rPr lang="en-US" smtClean="0"/>
              <a:pPr/>
              <a:t>‹#›</a:t>
            </a:fld>
            <a:endParaRPr lang="en-US"/>
          </a:p>
        </p:txBody>
      </p:sp>
      <p:cxnSp>
        <p:nvCxnSpPr>
          <p:cNvPr id="18" name="Straight Connector 17"/>
          <p:cNvCxnSpPr/>
          <p:nvPr userDrawn="1"/>
        </p:nvCxnSpPr>
        <p:spPr>
          <a:xfrm>
            <a:off x="6096000" y="1370012"/>
            <a:ext cx="1828800" cy="1588"/>
          </a:xfrm>
          <a:prstGeom prst="line">
            <a:avLst/>
          </a:prstGeom>
          <a:ln>
            <a:solidFill>
              <a:srgbClr val="FF3634"/>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1295400"/>
            <a:ext cx="7467600" cy="1588"/>
          </a:xfrm>
          <a:prstGeom prst="line">
            <a:avLst/>
          </a:prstGeom>
          <a:ln>
            <a:solidFill>
              <a:srgbClr val="170A72"/>
            </a:solidFill>
          </a:ln>
        </p:spPr>
        <p:style>
          <a:lnRef idx="2">
            <a:schemeClr val="accent1"/>
          </a:lnRef>
          <a:fillRef idx="0">
            <a:schemeClr val="accent1"/>
          </a:fillRef>
          <a:effectRef idx="1">
            <a:schemeClr val="accent1"/>
          </a:effectRef>
          <a:fontRef idx="minor">
            <a:schemeClr val="tx1"/>
          </a:fontRef>
        </p:style>
      </p:cxnSp>
      <p:grpSp>
        <p:nvGrpSpPr>
          <p:cNvPr id="20" name="Group 19"/>
          <p:cNvGrpSpPr/>
          <p:nvPr userDrawn="1"/>
        </p:nvGrpSpPr>
        <p:grpSpPr>
          <a:xfrm>
            <a:off x="8153400" y="1143000"/>
            <a:ext cx="304800" cy="304800"/>
            <a:chOff x="5486400" y="4114800"/>
            <a:chExt cx="304800" cy="304800"/>
          </a:xfrm>
        </p:grpSpPr>
        <p:sp>
          <p:nvSpPr>
            <p:cNvPr id="21" name="5-Point Star 20"/>
            <p:cNvSpPr/>
            <p:nvPr userDrawn="1"/>
          </p:nvSpPr>
          <p:spPr>
            <a:xfrm>
              <a:off x="5638800" y="4191000"/>
              <a:ext cx="152400" cy="152400"/>
            </a:xfrm>
            <a:prstGeom prst="star5">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5-Point Star 23"/>
            <p:cNvSpPr/>
            <p:nvPr userDrawn="1"/>
          </p:nvSpPr>
          <p:spPr>
            <a:xfrm>
              <a:off x="5486400" y="4267200"/>
              <a:ext cx="152400" cy="152400"/>
            </a:xfrm>
            <a:prstGeom prst="star5">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5-Point Star 24"/>
            <p:cNvSpPr/>
            <p:nvPr userDrawn="1"/>
          </p:nvSpPr>
          <p:spPr>
            <a:xfrm>
              <a:off x="5486400" y="4114800"/>
              <a:ext cx="152400" cy="152400"/>
            </a:xfrm>
            <a:prstGeom prst="star5">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j-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j-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j-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j-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j-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Internet_Explorer" TargetMode="External"/><Relationship Id="rId4"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3124200"/>
            <a:ext cx="6248400" cy="990600"/>
          </a:xfrm>
        </p:spPr>
        <p:txBody>
          <a:bodyPr>
            <a:noAutofit/>
          </a:bodyPr>
          <a:lstStyle/>
          <a:p>
            <a:pPr lvl="0">
              <a:defRPr/>
            </a:pPr>
            <a:r>
              <a:rPr lang="en-US" sz="2800" dirty="0" smtClean="0"/>
              <a:t>Windows Artifacts Forensic</a:t>
            </a:r>
            <a:endParaRPr lang="en-US" sz="2800" dirty="0"/>
          </a:p>
        </p:txBody>
      </p:sp>
    </p:spTree>
    <p:extLst>
      <p:ext uri="{BB962C8B-B14F-4D97-AF65-F5344CB8AC3E}">
        <p14:creationId xmlns:p14="http://schemas.microsoft.com/office/powerpoint/2010/main" val="70496933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51560"/>
            <a:ext cx="9144000" cy="5501640"/>
          </a:xfrm>
          <a:prstGeom prst="rect">
            <a:avLst/>
          </a:prstGeom>
        </p:spPr>
      </p:pic>
      <p:sp>
        <p:nvSpPr>
          <p:cNvPr id="3" name="Title 1"/>
          <p:cNvSpPr txBox="1">
            <a:spLocks/>
          </p:cNvSpPr>
          <p:nvPr/>
        </p:nvSpPr>
        <p:spPr>
          <a:xfrm>
            <a:off x="683568"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a:t>Windows Event Logs</a:t>
            </a:r>
          </a:p>
        </p:txBody>
      </p:sp>
    </p:spTree>
    <p:extLst>
      <p:ext uri="{BB962C8B-B14F-4D97-AF65-F5344CB8AC3E}">
        <p14:creationId xmlns:p14="http://schemas.microsoft.com/office/powerpoint/2010/main" val="333093586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35496" y="1412776"/>
            <a:ext cx="7992888" cy="4968552"/>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spcBef>
                <a:spcPts val="0"/>
              </a:spcBef>
              <a:buNone/>
            </a:pPr>
            <a:endParaRPr lang="en-US" sz="2000" dirty="0" smtClean="0">
              <a:solidFill>
                <a:schemeClr val="tx1">
                  <a:lumMod val="75000"/>
                  <a:lumOff val="25000"/>
                </a:schemeClr>
              </a:solidFill>
              <a:latin typeface="+mj-lt"/>
              <a:ea typeface="ＭＳ Ｐゴシック" charset="-128"/>
              <a:cs typeface="ＭＳ Ｐゴシック" charset="-128"/>
            </a:endParaRPr>
          </a:p>
          <a:p>
            <a:pPr lvl="1">
              <a:lnSpc>
                <a:spcPct val="150000"/>
              </a:lnSpc>
              <a:spcBef>
                <a:spcPts val="0"/>
              </a:spcBef>
              <a:buFont typeface="Courier New"/>
              <a:buChar char="o"/>
            </a:pPr>
            <a:r>
              <a:rPr lang="en-US" dirty="0" smtClean="0">
                <a:latin typeface="+mj-lt"/>
              </a:rPr>
              <a:t>The </a:t>
            </a:r>
            <a:r>
              <a:rPr lang="en-US" dirty="0">
                <a:latin typeface="+mj-lt"/>
              </a:rPr>
              <a:t>user profile is a default collection of folders to store user-generated </a:t>
            </a:r>
            <a:r>
              <a:rPr lang="en-US" dirty="0" smtClean="0">
                <a:latin typeface="+mj-lt"/>
              </a:rPr>
              <a:t>data</a:t>
            </a:r>
          </a:p>
          <a:p>
            <a:pPr lvl="1">
              <a:lnSpc>
                <a:spcPct val="150000"/>
              </a:lnSpc>
              <a:spcBef>
                <a:spcPts val="0"/>
              </a:spcBef>
              <a:buFont typeface="Courier New"/>
              <a:buChar char="o"/>
            </a:pPr>
            <a:r>
              <a:rPr lang="en-US" dirty="0" smtClean="0">
                <a:latin typeface="+mj-lt"/>
              </a:rPr>
              <a:t>Every </a:t>
            </a:r>
            <a:r>
              <a:rPr lang="en-US" dirty="0">
                <a:latin typeface="+mj-lt"/>
              </a:rPr>
              <a:t>user with a Windows account has their own user </a:t>
            </a:r>
            <a:r>
              <a:rPr lang="en-US" dirty="0" smtClean="0">
                <a:latin typeface="+mj-lt"/>
              </a:rPr>
              <a:t>profile</a:t>
            </a:r>
          </a:p>
          <a:p>
            <a:pPr marL="301943" lvl="1" indent="0">
              <a:lnSpc>
                <a:spcPct val="150000"/>
              </a:lnSpc>
              <a:spcBef>
                <a:spcPts val="0"/>
              </a:spcBef>
              <a:buNone/>
            </a:pPr>
            <a:endParaRPr lang="en-US" dirty="0">
              <a:latin typeface="+mj-lt"/>
            </a:endParaRPr>
          </a:p>
          <a:p>
            <a:pPr marL="301943" lvl="1" indent="0">
              <a:lnSpc>
                <a:spcPct val="150000"/>
              </a:lnSpc>
              <a:spcBef>
                <a:spcPts val="0"/>
              </a:spcBef>
              <a:buNone/>
            </a:pPr>
            <a:r>
              <a:rPr lang="en-US" dirty="0">
                <a:latin typeface="+mj-lt"/>
              </a:rPr>
              <a:t>	</a:t>
            </a:r>
            <a:r>
              <a:rPr lang="en-US" dirty="0" smtClean="0">
                <a:latin typeface="+mj-lt"/>
              </a:rPr>
              <a:t>   </a:t>
            </a:r>
            <a:r>
              <a:rPr lang="en-US" b="1" dirty="0" smtClean="0">
                <a:latin typeface="+mj-lt"/>
              </a:rPr>
              <a:t>Windows </a:t>
            </a:r>
            <a:r>
              <a:rPr lang="en-US" b="1" dirty="0">
                <a:latin typeface="+mj-lt"/>
              </a:rPr>
              <a:t>7 location </a:t>
            </a:r>
            <a:r>
              <a:rPr lang="en-US" b="1" dirty="0">
                <a:latin typeface="+mj-lt"/>
                <a:sym typeface="Wingdings"/>
              </a:rPr>
              <a:t> C:\Users\&lt;</a:t>
            </a:r>
            <a:r>
              <a:rPr lang="en-US" b="1" dirty="0" err="1">
                <a:latin typeface="+mj-lt"/>
                <a:sym typeface="Wingdings"/>
              </a:rPr>
              <a:t>UserID</a:t>
            </a:r>
            <a:r>
              <a:rPr lang="en-US" b="1" dirty="0">
                <a:latin typeface="+mj-lt"/>
                <a:sym typeface="Wingdings"/>
              </a:rPr>
              <a:t>&gt;</a:t>
            </a:r>
            <a:endParaRPr lang="en-US" b="1" dirty="0">
              <a:latin typeface="+mj-lt"/>
            </a:endParaRPr>
          </a:p>
        </p:txBody>
      </p:sp>
      <p:sp>
        <p:nvSpPr>
          <p:cNvPr id="8" name="Title 1"/>
          <p:cNvSpPr txBox="1">
            <a:spLocks/>
          </p:cNvSpPr>
          <p:nvPr/>
        </p:nvSpPr>
        <p:spPr>
          <a:xfrm>
            <a:off x="683568"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a:t>Windows User Profile</a:t>
            </a:r>
          </a:p>
        </p:txBody>
      </p:sp>
      <p:pic>
        <p:nvPicPr>
          <p:cNvPr id="4" name="Picture 3"/>
          <p:cNvPicPr>
            <a:picLocks noChangeAspect="1"/>
          </p:cNvPicPr>
          <p:nvPr/>
        </p:nvPicPr>
        <p:blipFill>
          <a:blip r:embed="rId3" cstate="print"/>
          <a:stretch>
            <a:fillRect/>
          </a:stretch>
        </p:blipFill>
        <p:spPr>
          <a:xfrm>
            <a:off x="5105400" y="4419600"/>
            <a:ext cx="2135832" cy="2135832"/>
          </a:xfrm>
          <a:prstGeom prst="rect">
            <a:avLst/>
          </a:prstGeom>
        </p:spPr>
      </p:pic>
    </p:spTree>
    <p:extLst>
      <p:ext uri="{BB962C8B-B14F-4D97-AF65-F5344CB8AC3E}">
        <p14:creationId xmlns:p14="http://schemas.microsoft.com/office/powerpoint/2010/main" val="302111194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39214"/>
            <a:ext cx="9144000" cy="5490186"/>
          </a:xfrm>
          <a:prstGeom prst="rect">
            <a:avLst/>
          </a:prstGeom>
        </p:spPr>
      </p:pic>
      <p:sp>
        <p:nvSpPr>
          <p:cNvPr id="3" name="Title 1"/>
          <p:cNvSpPr txBox="1">
            <a:spLocks/>
          </p:cNvSpPr>
          <p:nvPr/>
        </p:nvSpPr>
        <p:spPr>
          <a:xfrm>
            <a:off x="683568"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a:t>Windows User Profile</a:t>
            </a:r>
          </a:p>
        </p:txBody>
      </p:sp>
    </p:spTree>
    <p:extLst>
      <p:ext uri="{BB962C8B-B14F-4D97-AF65-F5344CB8AC3E}">
        <p14:creationId xmlns:p14="http://schemas.microsoft.com/office/powerpoint/2010/main" val="1445751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35496" y="1412776"/>
            <a:ext cx="7992888" cy="4968552"/>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spcBef>
                <a:spcPts val="0"/>
              </a:spcBef>
              <a:buNone/>
            </a:pPr>
            <a:endParaRPr lang="en-US" sz="2000" dirty="0" smtClean="0">
              <a:solidFill>
                <a:schemeClr val="tx1">
                  <a:lumMod val="75000"/>
                  <a:lumOff val="25000"/>
                </a:schemeClr>
              </a:solidFill>
              <a:latin typeface="+mj-lt"/>
              <a:ea typeface="ＭＳ Ｐゴシック" charset="-128"/>
              <a:cs typeface="ＭＳ Ｐゴシック" charset="-128"/>
            </a:endParaRPr>
          </a:p>
          <a:p>
            <a:pPr lvl="1">
              <a:lnSpc>
                <a:spcPct val="150000"/>
              </a:lnSpc>
              <a:spcBef>
                <a:spcPts val="0"/>
              </a:spcBef>
              <a:buFont typeface="Courier New"/>
              <a:buChar char="o"/>
            </a:pPr>
            <a:r>
              <a:rPr lang="en-US" dirty="0">
                <a:solidFill>
                  <a:schemeClr val="tx1"/>
                </a:solidFill>
                <a:latin typeface="+mj-lt"/>
              </a:rPr>
              <a:t>S</a:t>
            </a:r>
            <a:r>
              <a:rPr lang="en-US" dirty="0" smtClean="0">
                <a:solidFill>
                  <a:schemeClr val="tx1"/>
                </a:solidFill>
                <a:latin typeface="+mj-lt"/>
              </a:rPr>
              <a:t>erves as the browser cache,</a:t>
            </a:r>
          </a:p>
          <a:p>
            <a:pPr lvl="2">
              <a:lnSpc>
                <a:spcPct val="150000"/>
              </a:lnSpc>
              <a:spcBef>
                <a:spcPts val="0"/>
              </a:spcBef>
              <a:buFont typeface="Courier New"/>
              <a:buChar char="o"/>
            </a:pPr>
            <a:r>
              <a:rPr lang="en-US" dirty="0">
                <a:solidFill>
                  <a:schemeClr val="tx1"/>
                </a:solidFill>
                <a:latin typeface="+mj-lt"/>
              </a:rPr>
              <a:t>C</a:t>
            </a:r>
            <a:r>
              <a:rPr lang="en-US" dirty="0" smtClean="0">
                <a:solidFill>
                  <a:schemeClr val="tx1"/>
                </a:solidFill>
                <a:latin typeface="+mj-lt"/>
              </a:rPr>
              <a:t>ache pages and other multimedia content, such as video and audio files, from websites visited by the user.</a:t>
            </a:r>
          </a:p>
          <a:p>
            <a:pPr lvl="2">
              <a:lnSpc>
                <a:spcPct val="150000"/>
              </a:lnSpc>
              <a:spcBef>
                <a:spcPts val="0"/>
              </a:spcBef>
              <a:buFont typeface="Courier New"/>
              <a:buChar char="o"/>
            </a:pPr>
            <a:endParaRPr lang="en-US" sz="800" dirty="0" smtClean="0">
              <a:solidFill>
                <a:schemeClr val="tx1"/>
              </a:solidFill>
              <a:latin typeface="+mj-lt"/>
            </a:endParaRPr>
          </a:p>
          <a:p>
            <a:pPr lvl="1">
              <a:lnSpc>
                <a:spcPct val="150000"/>
              </a:lnSpc>
              <a:spcBef>
                <a:spcPts val="0"/>
              </a:spcBef>
              <a:buFont typeface="Courier New"/>
              <a:buChar char="o"/>
            </a:pPr>
            <a:r>
              <a:rPr lang="en-US" dirty="0" smtClean="0">
                <a:solidFill>
                  <a:schemeClr val="tx1"/>
                </a:solidFill>
                <a:latin typeface="+mj-lt"/>
              </a:rPr>
              <a:t>This allows websites to load more quickly the next time they are visited.</a:t>
            </a:r>
            <a:endParaRPr lang="en-US" dirty="0" smtClean="0">
              <a:solidFill>
                <a:schemeClr val="tx1"/>
              </a:solidFill>
              <a:latin typeface="+mj-lt"/>
              <a:hlinkClick r:id="rId3"/>
            </a:endParaRPr>
          </a:p>
          <a:p>
            <a:pPr lvl="1">
              <a:lnSpc>
                <a:spcPct val="150000"/>
              </a:lnSpc>
              <a:spcBef>
                <a:spcPts val="0"/>
              </a:spcBef>
              <a:buFont typeface="Courier New"/>
              <a:buChar char="o"/>
            </a:pPr>
            <a:endParaRPr lang="en-US" sz="800" dirty="0" smtClean="0">
              <a:latin typeface="+mj-lt"/>
            </a:endParaRPr>
          </a:p>
          <a:p>
            <a:pPr marL="301943" lvl="1" indent="0">
              <a:lnSpc>
                <a:spcPct val="150000"/>
              </a:lnSpc>
              <a:spcBef>
                <a:spcPts val="0"/>
              </a:spcBef>
              <a:buNone/>
            </a:pPr>
            <a:r>
              <a:rPr lang="en-US" sz="2400" b="1" dirty="0">
                <a:solidFill>
                  <a:schemeClr val="tx1"/>
                </a:solidFill>
                <a:latin typeface="+mj-lt"/>
              </a:rPr>
              <a:t>%</a:t>
            </a:r>
            <a:r>
              <a:rPr lang="en-US" sz="2400" b="1" dirty="0" err="1">
                <a:solidFill>
                  <a:schemeClr val="tx1"/>
                </a:solidFill>
                <a:latin typeface="+mj-lt"/>
              </a:rPr>
              <a:t>userprofile</a:t>
            </a:r>
            <a:r>
              <a:rPr lang="en-US" sz="2400" b="1" dirty="0">
                <a:solidFill>
                  <a:schemeClr val="tx1"/>
                </a:solidFill>
                <a:latin typeface="+mj-lt"/>
              </a:rPr>
              <a:t>%\</a:t>
            </a:r>
            <a:r>
              <a:rPr lang="en-US" sz="2400" b="1" dirty="0" err="1">
                <a:solidFill>
                  <a:schemeClr val="tx1"/>
                </a:solidFill>
                <a:latin typeface="+mj-lt"/>
              </a:rPr>
              <a:t>AppData</a:t>
            </a:r>
            <a:r>
              <a:rPr lang="en-US" sz="2400" b="1" dirty="0">
                <a:solidFill>
                  <a:schemeClr val="tx1"/>
                </a:solidFill>
                <a:latin typeface="+mj-lt"/>
              </a:rPr>
              <a:t>\Local\Microsoft\Windows\Temporary Internet </a:t>
            </a:r>
            <a:r>
              <a:rPr lang="en-US" sz="2400" b="1" dirty="0" smtClean="0">
                <a:solidFill>
                  <a:schemeClr val="tx1"/>
                </a:solidFill>
                <a:latin typeface="+mj-lt"/>
              </a:rPr>
              <a:t>Files</a:t>
            </a:r>
            <a:endParaRPr lang="en-US" b="1" dirty="0">
              <a:latin typeface="+mj-lt"/>
            </a:endParaRPr>
          </a:p>
        </p:txBody>
      </p:sp>
      <p:sp>
        <p:nvSpPr>
          <p:cNvPr id="8" name="Title 1"/>
          <p:cNvSpPr txBox="1">
            <a:spLocks/>
          </p:cNvSpPr>
          <p:nvPr/>
        </p:nvSpPr>
        <p:spPr>
          <a:xfrm>
            <a:off x="683568"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smtClean="0"/>
              <a:t>Temporary Internet Files</a:t>
            </a:r>
            <a:endParaRPr lang="en-US" sz="2800" dirty="0"/>
          </a:p>
        </p:txBody>
      </p:sp>
      <p:pic>
        <p:nvPicPr>
          <p:cNvPr id="2" name="Picture 1"/>
          <p:cNvPicPr>
            <a:picLocks noChangeAspect="1"/>
          </p:cNvPicPr>
          <p:nvPr/>
        </p:nvPicPr>
        <p:blipFill rotWithShape="1">
          <a:blip r:embed="rId4"/>
          <a:srcRect t="48433"/>
          <a:stretch/>
        </p:blipFill>
        <p:spPr>
          <a:xfrm>
            <a:off x="3200400" y="5867400"/>
            <a:ext cx="4508500" cy="929950"/>
          </a:xfrm>
          <a:prstGeom prst="rect">
            <a:avLst/>
          </a:prstGeom>
        </p:spPr>
      </p:pic>
    </p:spTree>
    <p:extLst>
      <p:ext uri="{BB962C8B-B14F-4D97-AF65-F5344CB8AC3E}">
        <p14:creationId xmlns:p14="http://schemas.microsoft.com/office/powerpoint/2010/main" val="397567043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19200"/>
            <a:ext cx="9144000" cy="5212544"/>
          </a:xfrm>
          <a:prstGeom prst="rect">
            <a:avLst/>
          </a:prstGeom>
        </p:spPr>
      </p:pic>
      <p:sp>
        <p:nvSpPr>
          <p:cNvPr id="3" name="Title 1"/>
          <p:cNvSpPr txBox="1">
            <a:spLocks/>
          </p:cNvSpPr>
          <p:nvPr/>
        </p:nvSpPr>
        <p:spPr>
          <a:xfrm>
            <a:off x="683568"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smtClean="0"/>
              <a:t>Temporary Internet Files</a:t>
            </a:r>
            <a:endParaRPr lang="en-US" sz="2800" dirty="0"/>
          </a:p>
        </p:txBody>
      </p:sp>
    </p:spTree>
    <p:extLst>
      <p:ext uri="{BB962C8B-B14F-4D97-AF65-F5344CB8AC3E}">
        <p14:creationId xmlns:p14="http://schemas.microsoft.com/office/powerpoint/2010/main" val="199201275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35496" y="1412776"/>
            <a:ext cx="7992888" cy="4968552"/>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spcBef>
                <a:spcPts val="0"/>
              </a:spcBef>
              <a:buNone/>
            </a:pPr>
            <a:endParaRPr lang="en-US" sz="2000" dirty="0" smtClean="0">
              <a:solidFill>
                <a:schemeClr val="tx1">
                  <a:lumMod val="75000"/>
                  <a:lumOff val="25000"/>
                </a:schemeClr>
              </a:solidFill>
              <a:latin typeface="+mj-lt"/>
              <a:ea typeface="ＭＳ Ｐゴシック" charset="-128"/>
              <a:cs typeface="ＭＳ Ｐゴシック" charset="-128"/>
            </a:endParaRPr>
          </a:p>
          <a:p>
            <a:pPr lvl="1">
              <a:lnSpc>
                <a:spcPct val="150000"/>
              </a:lnSpc>
              <a:spcBef>
                <a:spcPts val="0"/>
              </a:spcBef>
              <a:buFont typeface="Courier New"/>
              <a:buChar char="o"/>
            </a:pPr>
            <a:r>
              <a:rPr lang="en-US" b="1" dirty="0" smtClean="0">
                <a:latin typeface="+mj-lt"/>
              </a:rPr>
              <a:t>Recent Items;</a:t>
            </a:r>
          </a:p>
          <a:p>
            <a:pPr lvl="2">
              <a:lnSpc>
                <a:spcPct val="150000"/>
              </a:lnSpc>
              <a:spcBef>
                <a:spcPts val="0"/>
              </a:spcBef>
              <a:buFont typeface="Courier New"/>
              <a:buChar char="o"/>
            </a:pPr>
            <a:r>
              <a:rPr lang="en-US" dirty="0" smtClean="0">
                <a:latin typeface="+mj-lt"/>
              </a:rPr>
              <a:t>The Recent Items folder is used by Windows to record what documents have been opened.</a:t>
            </a:r>
          </a:p>
          <a:p>
            <a:pPr lvl="1">
              <a:lnSpc>
                <a:spcPct val="150000"/>
              </a:lnSpc>
              <a:spcBef>
                <a:spcPts val="0"/>
              </a:spcBef>
              <a:buFont typeface="Courier New"/>
              <a:buChar char="o"/>
            </a:pPr>
            <a:endParaRPr lang="en-US" sz="800" dirty="0" smtClean="0">
              <a:latin typeface="+mj-lt"/>
            </a:endParaRPr>
          </a:p>
          <a:p>
            <a:pPr lvl="1">
              <a:lnSpc>
                <a:spcPct val="150000"/>
              </a:lnSpc>
              <a:spcBef>
                <a:spcPts val="0"/>
              </a:spcBef>
              <a:buFont typeface="Courier New"/>
              <a:buChar char="o"/>
            </a:pPr>
            <a:r>
              <a:rPr lang="en-US" b="1" dirty="0" smtClean="0">
                <a:latin typeface="+mj-lt"/>
              </a:rPr>
              <a:t>Link Files:</a:t>
            </a:r>
          </a:p>
          <a:p>
            <a:pPr lvl="2">
              <a:lnSpc>
                <a:spcPct val="150000"/>
              </a:lnSpc>
              <a:spcBef>
                <a:spcPts val="0"/>
              </a:spcBef>
              <a:buFont typeface="Courier New"/>
              <a:buChar char="o"/>
            </a:pPr>
            <a:r>
              <a:rPr lang="en-US" dirty="0" smtClean="0">
                <a:latin typeface="+mj-lt"/>
              </a:rPr>
              <a:t>Is </a:t>
            </a:r>
            <a:r>
              <a:rPr lang="en-US" dirty="0">
                <a:latin typeface="+mj-lt"/>
              </a:rPr>
              <a:t>a shortcut to a file stored within the file </a:t>
            </a:r>
            <a:r>
              <a:rPr lang="en-US" dirty="0" smtClean="0">
                <a:latin typeface="+mj-lt"/>
              </a:rPr>
              <a:t>system</a:t>
            </a:r>
          </a:p>
          <a:p>
            <a:pPr lvl="2">
              <a:lnSpc>
                <a:spcPct val="150000"/>
              </a:lnSpc>
              <a:spcBef>
                <a:spcPts val="0"/>
              </a:spcBef>
              <a:buFont typeface="Courier New"/>
              <a:buChar char="o"/>
            </a:pPr>
            <a:r>
              <a:rPr lang="en-US" dirty="0" smtClean="0">
                <a:latin typeface="+mj-lt"/>
              </a:rPr>
              <a:t>Provides quick access to commonly used files</a:t>
            </a:r>
          </a:p>
          <a:p>
            <a:pPr lvl="2">
              <a:lnSpc>
                <a:spcPct val="150000"/>
              </a:lnSpc>
              <a:spcBef>
                <a:spcPts val="0"/>
              </a:spcBef>
              <a:buFont typeface="Courier New"/>
              <a:buChar char="o"/>
            </a:pPr>
            <a:r>
              <a:rPr lang="en-US" dirty="0" smtClean="0">
                <a:latin typeface="+mj-lt"/>
              </a:rPr>
              <a:t>May </a:t>
            </a:r>
            <a:r>
              <a:rPr lang="en-US" dirty="0">
                <a:latin typeface="+mj-lt"/>
              </a:rPr>
              <a:t>contain valuable clues to the actual location and/or prior existence of files on the computer</a:t>
            </a:r>
          </a:p>
        </p:txBody>
      </p:sp>
      <p:sp>
        <p:nvSpPr>
          <p:cNvPr id="8" name="Title 1"/>
          <p:cNvSpPr txBox="1">
            <a:spLocks/>
          </p:cNvSpPr>
          <p:nvPr/>
        </p:nvSpPr>
        <p:spPr>
          <a:xfrm>
            <a:off x="609600"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smtClean="0"/>
              <a:t>Recent Items Folder and Link Files</a:t>
            </a:r>
            <a:endParaRPr lang="en-US" sz="2800" dirty="0"/>
          </a:p>
        </p:txBody>
      </p:sp>
    </p:spTree>
    <p:extLst>
      <p:ext uri="{BB962C8B-B14F-4D97-AF65-F5344CB8AC3E}">
        <p14:creationId xmlns:p14="http://schemas.microsoft.com/office/powerpoint/2010/main" val="183261387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a:stretch>
            <a:fillRect/>
          </a:stretch>
        </p:blipFill>
        <p:spPr>
          <a:xfrm>
            <a:off x="0" y="1219200"/>
            <a:ext cx="9144000" cy="5181600"/>
          </a:xfrm>
          <a:prstGeom prst="rect">
            <a:avLst/>
          </a:prstGeom>
        </p:spPr>
      </p:pic>
      <p:sp>
        <p:nvSpPr>
          <p:cNvPr id="4" name="Title 1"/>
          <p:cNvSpPr txBox="1">
            <a:spLocks/>
          </p:cNvSpPr>
          <p:nvPr/>
        </p:nvSpPr>
        <p:spPr>
          <a:xfrm>
            <a:off x="609600"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smtClean="0"/>
              <a:t>Recent Items Folder and Link Files</a:t>
            </a:r>
            <a:endParaRPr lang="en-US" sz="2800" dirty="0"/>
          </a:p>
        </p:txBody>
      </p:sp>
    </p:spTree>
    <p:extLst>
      <p:ext uri="{BB962C8B-B14F-4D97-AF65-F5344CB8AC3E}">
        <p14:creationId xmlns:p14="http://schemas.microsoft.com/office/powerpoint/2010/main" val="302416788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35496" y="1412776"/>
            <a:ext cx="7992888" cy="4968552"/>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spcBef>
                <a:spcPts val="0"/>
              </a:spcBef>
              <a:buNone/>
            </a:pPr>
            <a:endParaRPr lang="en-US" sz="2000" dirty="0" smtClean="0">
              <a:solidFill>
                <a:schemeClr val="tx1">
                  <a:lumMod val="75000"/>
                  <a:lumOff val="25000"/>
                </a:schemeClr>
              </a:solidFill>
              <a:latin typeface="+mj-lt"/>
              <a:ea typeface="ＭＳ Ｐゴシック" charset="-128"/>
              <a:cs typeface="ＭＳ Ｐゴシック" charset="-128"/>
            </a:endParaRPr>
          </a:p>
          <a:p>
            <a:pPr lvl="1">
              <a:lnSpc>
                <a:spcPct val="150000"/>
              </a:lnSpc>
              <a:spcBef>
                <a:spcPts val="0"/>
              </a:spcBef>
              <a:buFont typeface="Courier New"/>
              <a:buChar char="o"/>
            </a:pPr>
            <a:r>
              <a:rPr lang="en-US" dirty="0" smtClean="0">
                <a:latin typeface="+mj-lt"/>
              </a:rPr>
              <a:t>Is </a:t>
            </a:r>
            <a:r>
              <a:rPr lang="en-US" dirty="0">
                <a:latin typeface="+mj-lt"/>
              </a:rPr>
              <a:t>temporary storage for deleted </a:t>
            </a:r>
            <a:r>
              <a:rPr lang="en-US" dirty="0" smtClean="0">
                <a:latin typeface="+mj-lt"/>
              </a:rPr>
              <a:t>files</a:t>
            </a:r>
          </a:p>
          <a:p>
            <a:pPr lvl="1">
              <a:lnSpc>
                <a:spcPct val="150000"/>
              </a:lnSpc>
              <a:spcBef>
                <a:spcPts val="0"/>
              </a:spcBef>
              <a:buFont typeface="Courier New"/>
              <a:buChar char="o"/>
            </a:pPr>
            <a:r>
              <a:rPr lang="en-US" dirty="0" smtClean="0">
                <a:latin typeface="+mj-lt"/>
              </a:rPr>
              <a:t>Will </a:t>
            </a:r>
            <a:r>
              <a:rPr lang="en-US" u="sng" dirty="0">
                <a:latin typeface="+mj-lt"/>
              </a:rPr>
              <a:t>not</a:t>
            </a:r>
            <a:r>
              <a:rPr lang="en-US" dirty="0">
                <a:latin typeface="+mj-lt"/>
              </a:rPr>
              <a:t> contain files deleted from devices with removable </a:t>
            </a:r>
            <a:r>
              <a:rPr lang="en-US" dirty="0" smtClean="0">
                <a:latin typeface="+mj-lt"/>
              </a:rPr>
              <a:t>storage</a:t>
            </a:r>
          </a:p>
          <a:p>
            <a:pPr lvl="1">
              <a:lnSpc>
                <a:spcPct val="150000"/>
              </a:lnSpc>
              <a:spcBef>
                <a:spcPts val="0"/>
              </a:spcBef>
              <a:buFont typeface="Courier New"/>
              <a:buChar char="o"/>
            </a:pPr>
            <a:r>
              <a:rPr lang="en-US" dirty="0" smtClean="0">
                <a:latin typeface="+mj-lt"/>
              </a:rPr>
              <a:t>Is </a:t>
            </a:r>
            <a:r>
              <a:rPr lang="en-US" dirty="0">
                <a:latin typeface="+mj-lt"/>
              </a:rPr>
              <a:t>unique to every Windows </a:t>
            </a:r>
            <a:r>
              <a:rPr lang="en-US" dirty="0" smtClean="0">
                <a:latin typeface="+mj-lt"/>
              </a:rPr>
              <a:t>user</a:t>
            </a:r>
            <a:endParaRPr lang="en-US" dirty="0">
              <a:latin typeface="+mj-lt"/>
            </a:endParaRPr>
          </a:p>
          <a:p>
            <a:pPr lvl="1"/>
            <a:endParaRPr lang="en-US" dirty="0" smtClean="0">
              <a:latin typeface="+mj-lt"/>
            </a:endParaRPr>
          </a:p>
          <a:p>
            <a:pPr lvl="1"/>
            <a:endParaRPr lang="en-US" dirty="0" smtClean="0">
              <a:latin typeface="+mj-lt"/>
            </a:endParaRPr>
          </a:p>
          <a:p>
            <a:pPr marL="301943" lvl="1" indent="0">
              <a:buNone/>
            </a:pPr>
            <a:r>
              <a:rPr lang="en-US" sz="2400" dirty="0" smtClean="0">
                <a:solidFill>
                  <a:schemeClr val="tx1"/>
                </a:solidFill>
                <a:latin typeface="+mj-lt"/>
              </a:rPr>
              <a:t>\</a:t>
            </a:r>
            <a:r>
              <a:rPr lang="en-US" sz="2400" dirty="0">
                <a:solidFill>
                  <a:schemeClr val="tx1"/>
                </a:solidFill>
                <a:latin typeface="+mj-lt"/>
              </a:rPr>
              <a:t>$</a:t>
            </a:r>
            <a:r>
              <a:rPr lang="en-US" sz="2400" dirty="0" err="1">
                <a:solidFill>
                  <a:schemeClr val="tx1"/>
                </a:solidFill>
                <a:latin typeface="+mj-lt"/>
              </a:rPr>
              <a:t>Recycle.Bin</a:t>
            </a:r>
            <a:r>
              <a:rPr lang="en-US" sz="2400" dirty="0">
                <a:solidFill>
                  <a:schemeClr val="tx1"/>
                </a:solidFill>
                <a:latin typeface="+mj-lt"/>
              </a:rPr>
              <a:t>\%SID%, </a:t>
            </a:r>
          </a:p>
          <a:p>
            <a:pPr marL="301943" lvl="1" indent="0">
              <a:buNone/>
            </a:pPr>
            <a:r>
              <a:rPr lang="en-US" sz="2400" dirty="0" smtClean="0">
                <a:solidFill>
                  <a:schemeClr val="tx1"/>
                </a:solidFill>
                <a:latin typeface="+mj-lt"/>
              </a:rPr>
              <a:t>-  </a:t>
            </a:r>
            <a:r>
              <a:rPr lang="en-US" sz="2400" dirty="0">
                <a:solidFill>
                  <a:schemeClr val="tx1"/>
                </a:solidFill>
                <a:latin typeface="+mj-lt"/>
              </a:rPr>
              <a:t>%SID% is the SID of the user that performed the </a:t>
            </a:r>
            <a:r>
              <a:rPr lang="en-US" sz="2400" dirty="0" smtClean="0">
                <a:solidFill>
                  <a:schemeClr val="tx1"/>
                </a:solidFill>
                <a:latin typeface="+mj-lt"/>
              </a:rPr>
              <a:t>deletion.</a:t>
            </a:r>
            <a:endParaRPr lang="en-US" dirty="0">
              <a:latin typeface="+mj-lt"/>
            </a:endParaRPr>
          </a:p>
        </p:txBody>
      </p:sp>
      <p:sp>
        <p:nvSpPr>
          <p:cNvPr id="8" name="Title 1"/>
          <p:cNvSpPr txBox="1">
            <a:spLocks/>
          </p:cNvSpPr>
          <p:nvPr/>
        </p:nvSpPr>
        <p:spPr>
          <a:xfrm>
            <a:off x="609600"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smtClean="0"/>
              <a:t>Recycle Bin</a:t>
            </a:r>
            <a:endParaRPr lang="en-US" sz="2800" dirty="0"/>
          </a:p>
        </p:txBody>
      </p:sp>
      <p:pic>
        <p:nvPicPr>
          <p:cNvPr id="4" name="Picture 3"/>
          <p:cNvPicPr>
            <a:picLocks noChangeAspect="1"/>
          </p:cNvPicPr>
          <p:nvPr/>
        </p:nvPicPr>
        <p:blipFill>
          <a:blip r:embed="rId3" cstate="print"/>
          <a:stretch>
            <a:fillRect/>
          </a:stretch>
        </p:blipFill>
        <p:spPr>
          <a:xfrm>
            <a:off x="7086600" y="3352800"/>
            <a:ext cx="1447800" cy="1447800"/>
          </a:xfrm>
          <a:prstGeom prst="rect">
            <a:avLst/>
          </a:prstGeom>
        </p:spPr>
      </p:pic>
    </p:spTree>
    <p:extLst>
      <p:ext uri="{BB962C8B-B14F-4D97-AF65-F5344CB8AC3E}">
        <p14:creationId xmlns:p14="http://schemas.microsoft.com/office/powerpoint/2010/main" val="318758097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35496" y="1412776"/>
            <a:ext cx="7992888" cy="4968552"/>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spcBef>
                <a:spcPts val="0"/>
              </a:spcBef>
              <a:buNone/>
            </a:pPr>
            <a:endParaRPr lang="en-US" sz="2000" dirty="0" smtClean="0">
              <a:solidFill>
                <a:schemeClr val="tx1">
                  <a:lumMod val="75000"/>
                  <a:lumOff val="25000"/>
                </a:schemeClr>
              </a:solidFill>
              <a:latin typeface="+mj-lt"/>
              <a:ea typeface="ＭＳ Ｐゴシック" charset="-128"/>
              <a:cs typeface="ＭＳ Ｐゴシック" charset="-128"/>
            </a:endParaRPr>
          </a:p>
          <a:p>
            <a:pPr lvl="1">
              <a:lnSpc>
                <a:spcPct val="150000"/>
              </a:lnSpc>
              <a:spcBef>
                <a:spcPts val="0"/>
              </a:spcBef>
              <a:buFont typeface="Courier New"/>
              <a:buChar char="o"/>
            </a:pPr>
            <a:r>
              <a:rPr lang="en-US" dirty="0" smtClean="0">
                <a:latin typeface="+mj-lt"/>
              </a:rPr>
              <a:t>Recycle </a:t>
            </a:r>
            <a:r>
              <a:rPr lang="en-US" dirty="0">
                <a:latin typeface="+mj-lt"/>
              </a:rPr>
              <a:t>bin files </a:t>
            </a:r>
            <a:r>
              <a:rPr lang="en-US" dirty="0" smtClean="0">
                <a:latin typeface="+mj-lt"/>
              </a:rPr>
              <a:t>can:</a:t>
            </a:r>
          </a:p>
          <a:p>
            <a:pPr lvl="2">
              <a:lnSpc>
                <a:spcPct val="150000"/>
              </a:lnSpc>
              <a:spcBef>
                <a:spcPts val="0"/>
              </a:spcBef>
              <a:buFont typeface="Courier New"/>
              <a:buChar char="o"/>
            </a:pPr>
            <a:r>
              <a:rPr lang="en-US" dirty="0" smtClean="0">
                <a:latin typeface="+mj-lt"/>
              </a:rPr>
              <a:t>Be </a:t>
            </a:r>
            <a:r>
              <a:rPr lang="en-US" dirty="0">
                <a:latin typeface="+mj-lt"/>
              </a:rPr>
              <a:t>restored </a:t>
            </a:r>
            <a:r>
              <a:rPr lang="en-US" dirty="0">
                <a:latin typeface="+mj-lt"/>
                <a:sym typeface="Wingdings"/>
              </a:rPr>
              <a:t>to their original file system </a:t>
            </a:r>
            <a:r>
              <a:rPr lang="en-US" dirty="0" smtClean="0">
                <a:latin typeface="+mj-lt"/>
                <a:sym typeface="Wingdings"/>
              </a:rPr>
              <a:t>location</a:t>
            </a:r>
          </a:p>
          <a:p>
            <a:pPr lvl="2">
              <a:lnSpc>
                <a:spcPct val="150000"/>
              </a:lnSpc>
              <a:spcBef>
                <a:spcPts val="0"/>
              </a:spcBef>
              <a:buFont typeface="Courier New"/>
              <a:buChar char="o"/>
            </a:pPr>
            <a:r>
              <a:rPr lang="en-US" dirty="0" smtClean="0">
                <a:latin typeface="+mj-lt"/>
                <a:sym typeface="Wingdings"/>
              </a:rPr>
              <a:t>Be emptied from the file system</a:t>
            </a:r>
          </a:p>
          <a:p>
            <a:pPr lvl="2">
              <a:lnSpc>
                <a:spcPct val="150000"/>
              </a:lnSpc>
              <a:spcBef>
                <a:spcPts val="0"/>
              </a:spcBef>
              <a:buFont typeface="Courier New"/>
              <a:buChar char="o"/>
            </a:pPr>
            <a:r>
              <a:rPr lang="en-US" dirty="0" smtClean="0">
                <a:latin typeface="+mj-lt"/>
              </a:rPr>
              <a:t>Provide </a:t>
            </a:r>
            <a:r>
              <a:rPr lang="en-US" dirty="0">
                <a:latin typeface="+mj-lt"/>
              </a:rPr>
              <a:t>clues about files the user tried to remove</a:t>
            </a:r>
            <a:endParaRPr lang="en-US" dirty="0">
              <a:latin typeface="+mj-lt"/>
              <a:sym typeface="Wingdings"/>
            </a:endParaRPr>
          </a:p>
          <a:p>
            <a:endParaRPr lang="en-US" dirty="0">
              <a:latin typeface="+mj-lt"/>
            </a:endParaRPr>
          </a:p>
          <a:p>
            <a:pPr lvl="1"/>
            <a:endParaRPr lang="en-US" dirty="0" smtClean="0">
              <a:latin typeface="+mj-lt"/>
            </a:endParaRPr>
          </a:p>
          <a:p>
            <a:pPr lvl="1"/>
            <a:endParaRPr lang="en-US" dirty="0" smtClean="0">
              <a:latin typeface="+mj-lt"/>
            </a:endParaRPr>
          </a:p>
          <a:p>
            <a:pPr marL="301943" lvl="1" indent="0">
              <a:buNone/>
            </a:pPr>
            <a:r>
              <a:rPr lang="en-US" sz="2400" dirty="0" smtClean="0">
                <a:solidFill>
                  <a:schemeClr val="tx1"/>
                </a:solidFill>
                <a:latin typeface="+mj-lt"/>
              </a:rPr>
              <a:t>\</a:t>
            </a:r>
            <a:r>
              <a:rPr lang="en-US" sz="2400" dirty="0">
                <a:solidFill>
                  <a:schemeClr val="tx1"/>
                </a:solidFill>
                <a:latin typeface="+mj-lt"/>
              </a:rPr>
              <a:t>$</a:t>
            </a:r>
            <a:r>
              <a:rPr lang="en-US" sz="2400" dirty="0" err="1">
                <a:solidFill>
                  <a:schemeClr val="tx1"/>
                </a:solidFill>
                <a:latin typeface="+mj-lt"/>
              </a:rPr>
              <a:t>Recycle.Bin</a:t>
            </a:r>
            <a:r>
              <a:rPr lang="en-US" sz="2400" dirty="0">
                <a:solidFill>
                  <a:schemeClr val="tx1"/>
                </a:solidFill>
                <a:latin typeface="+mj-lt"/>
              </a:rPr>
              <a:t>\%SID%, </a:t>
            </a:r>
          </a:p>
          <a:p>
            <a:pPr marL="301943" lvl="1" indent="0">
              <a:buNone/>
            </a:pPr>
            <a:r>
              <a:rPr lang="en-US" sz="2400" dirty="0" smtClean="0">
                <a:solidFill>
                  <a:schemeClr val="tx1"/>
                </a:solidFill>
                <a:latin typeface="+mj-lt"/>
              </a:rPr>
              <a:t>-  </a:t>
            </a:r>
            <a:r>
              <a:rPr lang="en-US" sz="2400" dirty="0">
                <a:solidFill>
                  <a:schemeClr val="tx1"/>
                </a:solidFill>
                <a:latin typeface="+mj-lt"/>
              </a:rPr>
              <a:t>%SID% is the SID of the user that performed the </a:t>
            </a:r>
            <a:r>
              <a:rPr lang="en-US" sz="2400" dirty="0" smtClean="0">
                <a:solidFill>
                  <a:schemeClr val="tx1"/>
                </a:solidFill>
                <a:latin typeface="+mj-lt"/>
              </a:rPr>
              <a:t>deletion.</a:t>
            </a:r>
            <a:endParaRPr lang="en-US" dirty="0">
              <a:latin typeface="+mj-lt"/>
            </a:endParaRPr>
          </a:p>
        </p:txBody>
      </p:sp>
      <p:sp>
        <p:nvSpPr>
          <p:cNvPr id="8" name="Title 1"/>
          <p:cNvSpPr txBox="1">
            <a:spLocks/>
          </p:cNvSpPr>
          <p:nvPr/>
        </p:nvSpPr>
        <p:spPr>
          <a:xfrm>
            <a:off x="609600"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smtClean="0"/>
              <a:t>Recycle Bin</a:t>
            </a:r>
            <a:endParaRPr lang="en-US" sz="2800" dirty="0"/>
          </a:p>
        </p:txBody>
      </p:sp>
      <p:pic>
        <p:nvPicPr>
          <p:cNvPr id="4" name="Picture 3"/>
          <p:cNvPicPr>
            <a:picLocks noChangeAspect="1"/>
          </p:cNvPicPr>
          <p:nvPr/>
        </p:nvPicPr>
        <p:blipFill>
          <a:blip r:embed="rId3" cstate="print"/>
          <a:stretch>
            <a:fillRect/>
          </a:stretch>
        </p:blipFill>
        <p:spPr>
          <a:xfrm>
            <a:off x="7086600" y="3352800"/>
            <a:ext cx="1447800" cy="1447800"/>
          </a:xfrm>
          <a:prstGeom prst="rect">
            <a:avLst/>
          </a:prstGeom>
        </p:spPr>
      </p:pic>
    </p:spTree>
    <p:extLst>
      <p:ext uri="{BB962C8B-B14F-4D97-AF65-F5344CB8AC3E}">
        <p14:creationId xmlns:p14="http://schemas.microsoft.com/office/powerpoint/2010/main" val="220075663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838200"/>
            <a:ext cx="9144000" cy="5638800"/>
          </a:xfrm>
          <a:prstGeom prst="rect">
            <a:avLst/>
          </a:prstGeom>
        </p:spPr>
      </p:pic>
      <p:sp>
        <p:nvSpPr>
          <p:cNvPr id="3" name="Title 1"/>
          <p:cNvSpPr txBox="1">
            <a:spLocks/>
          </p:cNvSpPr>
          <p:nvPr/>
        </p:nvSpPr>
        <p:spPr>
          <a:xfrm>
            <a:off x="609600"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smtClean="0"/>
              <a:t>Recycle Bin</a:t>
            </a:r>
            <a:endParaRPr lang="en-US" sz="2800" dirty="0"/>
          </a:p>
        </p:txBody>
      </p:sp>
    </p:spTree>
    <p:extLst>
      <p:ext uri="{BB962C8B-B14F-4D97-AF65-F5344CB8AC3E}">
        <p14:creationId xmlns:p14="http://schemas.microsoft.com/office/powerpoint/2010/main" val="408055729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304800" y="1412776"/>
            <a:ext cx="8001000" cy="509438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lgn="just">
              <a:spcBef>
                <a:spcPts val="0"/>
              </a:spcBef>
              <a:buNone/>
            </a:pPr>
            <a:endParaRPr lang="en-US" sz="2000" dirty="0" smtClean="0">
              <a:solidFill>
                <a:schemeClr val="tx1">
                  <a:lumMod val="75000"/>
                  <a:lumOff val="25000"/>
                </a:schemeClr>
              </a:solidFill>
              <a:latin typeface="+mj-lt"/>
              <a:ea typeface="ＭＳ Ｐゴシック" charset="-128"/>
              <a:cs typeface="ＭＳ Ｐゴシック" charset="-128"/>
            </a:endParaRPr>
          </a:p>
          <a:p>
            <a:pPr lvl="1" algn="just">
              <a:lnSpc>
                <a:spcPct val="150000"/>
              </a:lnSpc>
              <a:spcBef>
                <a:spcPts val="0"/>
              </a:spcBef>
              <a:buFont typeface="Courier New"/>
              <a:buChar char="o"/>
            </a:pPr>
            <a:r>
              <a:rPr lang="en-US" dirty="0" smtClean="0">
                <a:solidFill>
                  <a:schemeClr val="tx1">
                    <a:lumMod val="75000"/>
                    <a:lumOff val="25000"/>
                  </a:schemeClr>
                </a:solidFill>
                <a:latin typeface="+mj-lt"/>
              </a:rPr>
              <a:t>By the end of this module, participants will be able to analyze artifacts common to windows 7 operating system.</a:t>
            </a:r>
          </a:p>
        </p:txBody>
      </p:sp>
      <p:sp>
        <p:nvSpPr>
          <p:cNvPr id="8" name="Title 1"/>
          <p:cNvSpPr txBox="1">
            <a:spLocks/>
          </p:cNvSpPr>
          <p:nvPr/>
        </p:nvSpPr>
        <p:spPr>
          <a:xfrm>
            <a:off x="683568"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smtClean="0"/>
              <a:t>Objective</a:t>
            </a:r>
            <a:endParaRPr lang="en-US" sz="2800" dirty="0"/>
          </a:p>
        </p:txBody>
      </p:sp>
    </p:spTree>
    <p:extLst>
      <p:ext uri="{BB962C8B-B14F-4D97-AF65-F5344CB8AC3E}">
        <p14:creationId xmlns:p14="http://schemas.microsoft.com/office/powerpoint/2010/main" val="30258627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35496" y="1412776"/>
            <a:ext cx="7992888" cy="4968552"/>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spcBef>
                <a:spcPts val="0"/>
              </a:spcBef>
              <a:buNone/>
            </a:pPr>
            <a:endParaRPr lang="en-US" sz="2000" dirty="0" smtClean="0">
              <a:solidFill>
                <a:schemeClr val="tx1">
                  <a:lumMod val="75000"/>
                  <a:lumOff val="25000"/>
                </a:schemeClr>
              </a:solidFill>
              <a:latin typeface="+mj-lt"/>
              <a:ea typeface="ＭＳ Ｐゴシック" charset="-128"/>
              <a:cs typeface="ＭＳ Ｐゴシック" charset="-128"/>
            </a:endParaRPr>
          </a:p>
          <a:p>
            <a:pPr lvl="1">
              <a:lnSpc>
                <a:spcPct val="150000"/>
              </a:lnSpc>
              <a:spcBef>
                <a:spcPts val="0"/>
              </a:spcBef>
              <a:buFont typeface="Courier New"/>
              <a:buChar char="o"/>
            </a:pPr>
            <a:r>
              <a:rPr lang="en-US" dirty="0" smtClean="0">
                <a:latin typeface="+mj-lt"/>
              </a:rPr>
              <a:t>Allow </a:t>
            </a:r>
            <a:r>
              <a:rPr lang="en-US" dirty="0">
                <a:latin typeface="+mj-lt"/>
              </a:rPr>
              <a:t>the users to interact with the computer </a:t>
            </a:r>
            <a:r>
              <a:rPr lang="en-US" dirty="0" smtClean="0">
                <a:latin typeface="+mj-lt"/>
              </a:rPr>
              <a:t>system</a:t>
            </a:r>
          </a:p>
          <a:p>
            <a:pPr lvl="1">
              <a:lnSpc>
                <a:spcPct val="150000"/>
              </a:lnSpc>
              <a:spcBef>
                <a:spcPts val="0"/>
              </a:spcBef>
              <a:buFont typeface="Courier New"/>
              <a:buChar char="o"/>
            </a:pPr>
            <a:r>
              <a:rPr lang="en-US" dirty="0" smtClean="0">
                <a:latin typeface="+mj-lt"/>
              </a:rPr>
              <a:t>Generate </a:t>
            </a:r>
            <a:r>
              <a:rPr lang="en-US" dirty="0">
                <a:latin typeface="+mj-lt"/>
              </a:rPr>
              <a:t>specific types of </a:t>
            </a:r>
            <a:r>
              <a:rPr lang="en-US" dirty="0" smtClean="0">
                <a:latin typeface="+mj-lt"/>
              </a:rPr>
              <a:t>output</a:t>
            </a:r>
          </a:p>
          <a:p>
            <a:pPr lvl="1">
              <a:lnSpc>
                <a:spcPct val="150000"/>
              </a:lnSpc>
              <a:spcBef>
                <a:spcPts val="0"/>
              </a:spcBef>
              <a:buFont typeface="Courier New"/>
              <a:buChar char="o"/>
            </a:pPr>
            <a:r>
              <a:rPr lang="en-US" dirty="0" smtClean="0">
                <a:latin typeface="+mj-lt"/>
              </a:rPr>
              <a:t>Leave </a:t>
            </a:r>
            <a:r>
              <a:rPr lang="en-US" dirty="0">
                <a:latin typeface="+mj-lt"/>
              </a:rPr>
              <a:t>unique footprints that can assist the examiner to understand how the system was used</a:t>
            </a:r>
          </a:p>
          <a:p>
            <a:pPr lvl="1">
              <a:lnSpc>
                <a:spcPct val="150000"/>
              </a:lnSpc>
              <a:spcBef>
                <a:spcPts val="0"/>
              </a:spcBef>
              <a:buFont typeface="Courier New"/>
              <a:buChar char="o"/>
            </a:pPr>
            <a:endParaRPr lang="en-US" b="1" dirty="0" smtClean="0">
              <a:latin typeface="+mj-lt"/>
            </a:endParaRPr>
          </a:p>
        </p:txBody>
      </p:sp>
      <p:sp>
        <p:nvSpPr>
          <p:cNvPr id="8" name="Title 1"/>
          <p:cNvSpPr txBox="1">
            <a:spLocks/>
          </p:cNvSpPr>
          <p:nvPr/>
        </p:nvSpPr>
        <p:spPr>
          <a:xfrm>
            <a:off x="609600"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a:t>Installed Applications</a:t>
            </a:r>
          </a:p>
        </p:txBody>
      </p:sp>
      <p:pic>
        <p:nvPicPr>
          <p:cNvPr id="4" name="Picture 3"/>
          <p:cNvPicPr>
            <a:picLocks noChangeAspect="1"/>
          </p:cNvPicPr>
          <p:nvPr/>
        </p:nvPicPr>
        <p:blipFill>
          <a:blip r:embed="rId3" cstate="print"/>
          <a:stretch>
            <a:fillRect/>
          </a:stretch>
        </p:blipFill>
        <p:spPr>
          <a:xfrm>
            <a:off x="3505200" y="4800600"/>
            <a:ext cx="1397000" cy="1397000"/>
          </a:xfrm>
          <a:prstGeom prst="rect">
            <a:avLst/>
          </a:prstGeom>
        </p:spPr>
      </p:pic>
      <p:pic>
        <p:nvPicPr>
          <p:cNvPr id="5" name="Picture 4"/>
          <p:cNvPicPr>
            <a:picLocks noChangeAspect="1"/>
          </p:cNvPicPr>
          <p:nvPr/>
        </p:nvPicPr>
        <p:blipFill>
          <a:blip r:embed="rId4" cstate="print"/>
          <a:stretch>
            <a:fillRect/>
          </a:stretch>
        </p:blipFill>
        <p:spPr>
          <a:xfrm>
            <a:off x="5105400" y="4876800"/>
            <a:ext cx="1320800" cy="1320800"/>
          </a:xfrm>
          <a:prstGeom prst="rect">
            <a:avLst/>
          </a:prstGeom>
        </p:spPr>
      </p:pic>
      <p:pic>
        <p:nvPicPr>
          <p:cNvPr id="6" name="Picture 5"/>
          <p:cNvPicPr>
            <a:picLocks noChangeAspect="1"/>
          </p:cNvPicPr>
          <p:nvPr/>
        </p:nvPicPr>
        <p:blipFill>
          <a:blip r:embed="rId5" cstate="print"/>
          <a:stretch>
            <a:fillRect/>
          </a:stretch>
        </p:blipFill>
        <p:spPr>
          <a:xfrm>
            <a:off x="6705600" y="4927600"/>
            <a:ext cx="1320800" cy="1320800"/>
          </a:xfrm>
          <a:prstGeom prst="rect">
            <a:avLst/>
          </a:prstGeom>
        </p:spPr>
      </p:pic>
      <p:pic>
        <p:nvPicPr>
          <p:cNvPr id="9" name="Picture 8"/>
          <p:cNvPicPr>
            <a:picLocks noChangeAspect="1"/>
          </p:cNvPicPr>
          <p:nvPr/>
        </p:nvPicPr>
        <p:blipFill>
          <a:blip r:embed="rId6" cstate="print"/>
          <a:stretch>
            <a:fillRect/>
          </a:stretch>
        </p:blipFill>
        <p:spPr>
          <a:xfrm>
            <a:off x="2223763" y="4978400"/>
            <a:ext cx="1270000" cy="1270000"/>
          </a:xfrm>
          <a:prstGeom prst="rect">
            <a:avLst/>
          </a:prstGeom>
        </p:spPr>
      </p:pic>
    </p:spTree>
    <p:extLst>
      <p:ext uri="{BB962C8B-B14F-4D97-AF65-F5344CB8AC3E}">
        <p14:creationId xmlns:p14="http://schemas.microsoft.com/office/powerpoint/2010/main" val="62125653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066800"/>
            <a:ext cx="9144000" cy="5334000"/>
          </a:xfrm>
          <a:prstGeom prst="rect">
            <a:avLst/>
          </a:prstGeom>
        </p:spPr>
      </p:pic>
      <p:sp>
        <p:nvSpPr>
          <p:cNvPr id="3" name="Title 1"/>
          <p:cNvSpPr txBox="1">
            <a:spLocks/>
          </p:cNvSpPr>
          <p:nvPr/>
        </p:nvSpPr>
        <p:spPr>
          <a:xfrm>
            <a:off x="609600"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a:t>Volume Shadow Copy</a:t>
            </a:r>
          </a:p>
        </p:txBody>
      </p:sp>
    </p:spTree>
    <p:extLst>
      <p:ext uri="{BB962C8B-B14F-4D97-AF65-F5344CB8AC3E}">
        <p14:creationId xmlns:p14="http://schemas.microsoft.com/office/powerpoint/2010/main" val="191465180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35496" y="1412776"/>
            <a:ext cx="7992888" cy="4968552"/>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spcBef>
                <a:spcPts val="0"/>
              </a:spcBef>
              <a:buNone/>
            </a:pPr>
            <a:endParaRPr lang="en-US" sz="2000" dirty="0" smtClean="0">
              <a:solidFill>
                <a:schemeClr val="tx1">
                  <a:lumMod val="75000"/>
                  <a:lumOff val="25000"/>
                </a:schemeClr>
              </a:solidFill>
              <a:latin typeface="+mj-lt"/>
              <a:ea typeface="ＭＳ Ｐゴシック" charset="-128"/>
              <a:cs typeface="ＭＳ Ｐゴシック" charset="-128"/>
            </a:endParaRPr>
          </a:p>
          <a:p>
            <a:pPr lvl="1">
              <a:lnSpc>
                <a:spcPct val="150000"/>
              </a:lnSpc>
              <a:spcBef>
                <a:spcPts val="0"/>
              </a:spcBef>
              <a:buFont typeface="Courier New"/>
              <a:buChar char="o"/>
            </a:pPr>
            <a:r>
              <a:rPr lang="en-US" dirty="0" smtClean="0">
                <a:latin typeface="+mj-lt"/>
              </a:rPr>
              <a:t>Creates </a:t>
            </a:r>
            <a:r>
              <a:rPr lang="en-US" dirty="0">
                <a:latin typeface="+mj-lt"/>
              </a:rPr>
              <a:t>a snapshot image of application data on a </a:t>
            </a:r>
            <a:r>
              <a:rPr lang="en-US" dirty="0" smtClean="0">
                <a:latin typeface="+mj-lt"/>
              </a:rPr>
              <a:t>volume</a:t>
            </a:r>
          </a:p>
          <a:p>
            <a:pPr lvl="1">
              <a:lnSpc>
                <a:spcPct val="150000"/>
              </a:lnSpc>
              <a:spcBef>
                <a:spcPts val="0"/>
              </a:spcBef>
              <a:buFont typeface="Courier New"/>
              <a:buChar char="o"/>
            </a:pPr>
            <a:r>
              <a:rPr lang="en-US" dirty="0" smtClean="0">
                <a:latin typeface="+mj-lt"/>
              </a:rPr>
              <a:t>Enables </a:t>
            </a:r>
            <a:r>
              <a:rPr lang="en-US" dirty="0">
                <a:latin typeface="+mj-lt"/>
              </a:rPr>
              <a:t>reliable backups even while the system is actively </a:t>
            </a:r>
            <a:r>
              <a:rPr lang="en-US" dirty="0" smtClean="0">
                <a:latin typeface="+mj-lt"/>
              </a:rPr>
              <a:t>running</a:t>
            </a:r>
          </a:p>
          <a:p>
            <a:pPr lvl="1">
              <a:lnSpc>
                <a:spcPct val="150000"/>
              </a:lnSpc>
              <a:spcBef>
                <a:spcPts val="0"/>
              </a:spcBef>
              <a:buFont typeface="Courier New"/>
              <a:buChar char="o"/>
            </a:pPr>
            <a:r>
              <a:rPr lang="en-US" dirty="0" smtClean="0">
                <a:latin typeface="+mj-lt"/>
                <a:sym typeface="Wingdings"/>
              </a:rPr>
              <a:t>Enables </a:t>
            </a:r>
            <a:r>
              <a:rPr lang="en-US" dirty="0">
                <a:latin typeface="+mj-lt"/>
                <a:sym typeface="Wingdings"/>
              </a:rPr>
              <a:t>examiners to access previous versions of files </a:t>
            </a:r>
          </a:p>
          <a:p>
            <a:pPr lvl="1">
              <a:lnSpc>
                <a:spcPct val="150000"/>
              </a:lnSpc>
              <a:spcBef>
                <a:spcPts val="0"/>
              </a:spcBef>
              <a:buFont typeface="Courier New"/>
              <a:buChar char="o"/>
            </a:pPr>
            <a:endParaRPr lang="en-US" b="1" dirty="0" smtClean="0">
              <a:latin typeface="+mj-lt"/>
            </a:endParaRPr>
          </a:p>
        </p:txBody>
      </p:sp>
      <p:sp>
        <p:nvSpPr>
          <p:cNvPr id="8" name="Title 1"/>
          <p:cNvSpPr txBox="1">
            <a:spLocks/>
          </p:cNvSpPr>
          <p:nvPr/>
        </p:nvSpPr>
        <p:spPr>
          <a:xfrm>
            <a:off x="609600"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smtClean="0"/>
              <a:t>Volume Shadow Service (VSS)</a:t>
            </a:r>
            <a:endParaRPr lang="en-US" sz="2800" dirty="0"/>
          </a:p>
        </p:txBody>
      </p:sp>
      <p:pic>
        <p:nvPicPr>
          <p:cNvPr id="10" name="Picture 9"/>
          <p:cNvPicPr>
            <a:picLocks noChangeAspect="1"/>
          </p:cNvPicPr>
          <p:nvPr/>
        </p:nvPicPr>
        <p:blipFill>
          <a:blip r:embed="rId3" cstate="print"/>
          <a:stretch>
            <a:fillRect/>
          </a:stretch>
        </p:blipFill>
        <p:spPr>
          <a:xfrm>
            <a:off x="5867400" y="4724400"/>
            <a:ext cx="1701800" cy="1701800"/>
          </a:xfrm>
          <a:prstGeom prst="rect">
            <a:avLst/>
          </a:prstGeom>
        </p:spPr>
      </p:pic>
    </p:spTree>
    <p:extLst>
      <p:ext uri="{BB962C8B-B14F-4D97-AF65-F5344CB8AC3E}">
        <p14:creationId xmlns:p14="http://schemas.microsoft.com/office/powerpoint/2010/main" val="356008755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35496" y="1412776"/>
            <a:ext cx="7992888" cy="4968552"/>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spcBef>
                <a:spcPts val="0"/>
              </a:spcBef>
              <a:buNone/>
            </a:pPr>
            <a:endParaRPr lang="en-US" sz="2200" dirty="0" smtClean="0">
              <a:solidFill>
                <a:schemeClr val="tx1">
                  <a:lumMod val="75000"/>
                  <a:lumOff val="25000"/>
                </a:schemeClr>
              </a:solidFill>
              <a:latin typeface="+mj-lt"/>
              <a:ea typeface="ＭＳ Ｐゴシック" charset="-128"/>
              <a:cs typeface="ＭＳ Ｐゴシック" charset="-128"/>
            </a:endParaRPr>
          </a:p>
          <a:p>
            <a:pPr lvl="1">
              <a:lnSpc>
                <a:spcPct val="150000"/>
              </a:lnSpc>
              <a:spcBef>
                <a:spcPts val="0"/>
              </a:spcBef>
              <a:buFont typeface="Courier New"/>
              <a:buChar char="o"/>
            </a:pPr>
            <a:r>
              <a:rPr lang="en-US" dirty="0" smtClean="0">
                <a:solidFill>
                  <a:schemeClr val="tx1"/>
                </a:solidFill>
                <a:latin typeface="+mj-lt"/>
              </a:rPr>
              <a:t>Volume </a:t>
            </a:r>
            <a:r>
              <a:rPr lang="en-US" dirty="0">
                <a:solidFill>
                  <a:schemeClr val="tx1"/>
                </a:solidFill>
                <a:latin typeface="+mj-lt"/>
              </a:rPr>
              <a:t>shadow copies are bit level differential backups of a </a:t>
            </a:r>
            <a:r>
              <a:rPr lang="en-US" dirty="0" smtClean="0">
                <a:solidFill>
                  <a:schemeClr val="tx1"/>
                </a:solidFill>
                <a:latin typeface="+mj-lt"/>
              </a:rPr>
              <a:t>volume.</a:t>
            </a:r>
          </a:p>
          <a:p>
            <a:pPr lvl="2">
              <a:lnSpc>
                <a:spcPct val="150000"/>
              </a:lnSpc>
              <a:spcBef>
                <a:spcPts val="0"/>
              </a:spcBef>
              <a:buFont typeface="Courier New"/>
              <a:buChar char="o"/>
            </a:pPr>
            <a:r>
              <a:rPr lang="en-US" sz="2000" dirty="0" smtClean="0">
                <a:solidFill>
                  <a:schemeClr val="tx1"/>
                </a:solidFill>
                <a:latin typeface="+mj-lt"/>
              </a:rPr>
              <a:t>–16 KB blocks.</a:t>
            </a:r>
          </a:p>
          <a:p>
            <a:pPr lvl="2">
              <a:lnSpc>
                <a:spcPct val="150000"/>
              </a:lnSpc>
              <a:spcBef>
                <a:spcPts val="0"/>
              </a:spcBef>
              <a:buFont typeface="Courier New"/>
              <a:buChar char="o"/>
            </a:pPr>
            <a:r>
              <a:rPr lang="en-US" sz="2200" dirty="0" smtClean="0">
                <a:solidFill>
                  <a:schemeClr val="tx1"/>
                </a:solidFill>
                <a:latin typeface="+mj-lt"/>
              </a:rPr>
              <a:t>–</a:t>
            </a:r>
            <a:r>
              <a:rPr lang="en-US" sz="2200" dirty="0">
                <a:solidFill>
                  <a:schemeClr val="tx1"/>
                </a:solidFill>
                <a:latin typeface="+mj-lt"/>
              </a:rPr>
              <a:t>Copy on write</a:t>
            </a:r>
            <a:r>
              <a:rPr lang="en-US" sz="2200" dirty="0" smtClean="0">
                <a:solidFill>
                  <a:schemeClr val="tx1"/>
                </a:solidFill>
                <a:latin typeface="+mj-lt"/>
              </a:rPr>
              <a:t>.</a:t>
            </a:r>
          </a:p>
          <a:p>
            <a:pPr lvl="2">
              <a:lnSpc>
                <a:spcPct val="150000"/>
              </a:lnSpc>
              <a:spcBef>
                <a:spcPts val="0"/>
              </a:spcBef>
              <a:buFont typeface="Courier New"/>
              <a:buChar char="o"/>
            </a:pPr>
            <a:r>
              <a:rPr lang="en-US" sz="2200" dirty="0" smtClean="0">
                <a:solidFill>
                  <a:schemeClr val="tx1"/>
                </a:solidFill>
                <a:latin typeface="+mj-lt"/>
              </a:rPr>
              <a:t>–</a:t>
            </a:r>
            <a:r>
              <a:rPr lang="en-US" sz="2200" dirty="0">
                <a:solidFill>
                  <a:schemeClr val="tx1"/>
                </a:solidFill>
                <a:latin typeface="+mj-lt"/>
              </a:rPr>
              <a:t>Volume Shadow copy files are “difference” files.</a:t>
            </a:r>
          </a:p>
          <a:p>
            <a:pPr marL="0" indent="0">
              <a:buNone/>
            </a:pPr>
            <a:endParaRPr lang="en-US" sz="2200" dirty="0" smtClean="0">
              <a:solidFill>
                <a:schemeClr val="tx1"/>
              </a:solidFill>
              <a:latin typeface="+mj-lt"/>
            </a:endParaRPr>
          </a:p>
        </p:txBody>
      </p:sp>
      <p:sp>
        <p:nvSpPr>
          <p:cNvPr id="8" name="Title 1"/>
          <p:cNvSpPr txBox="1">
            <a:spLocks/>
          </p:cNvSpPr>
          <p:nvPr/>
        </p:nvSpPr>
        <p:spPr>
          <a:xfrm>
            <a:off x="609600"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a:t>Volume Shadow Copy</a:t>
            </a:r>
          </a:p>
        </p:txBody>
      </p:sp>
    </p:spTree>
    <p:extLst>
      <p:ext uri="{BB962C8B-B14F-4D97-AF65-F5344CB8AC3E}">
        <p14:creationId xmlns:p14="http://schemas.microsoft.com/office/powerpoint/2010/main" val="48829001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2-09 at 9.07.3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981200"/>
            <a:ext cx="6705600" cy="3794321"/>
          </a:xfrm>
          <a:prstGeom prst="rect">
            <a:avLst/>
          </a:prstGeom>
        </p:spPr>
      </p:pic>
      <p:sp>
        <p:nvSpPr>
          <p:cNvPr id="4" name="Title 1"/>
          <p:cNvSpPr txBox="1">
            <a:spLocks/>
          </p:cNvSpPr>
          <p:nvPr/>
        </p:nvSpPr>
        <p:spPr>
          <a:xfrm>
            <a:off x="609600"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smtClean="0"/>
              <a:t>Volume Shadow Copy</a:t>
            </a:r>
            <a:endParaRPr lang="en-US" sz="2800" dirty="0"/>
          </a:p>
        </p:txBody>
      </p:sp>
    </p:spTree>
    <p:extLst>
      <p:ext uri="{BB962C8B-B14F-4D97-AF65-F5344CB8AC3E}">
        <p14:creationId xmlns:p14="http://schemas.microsoft.com/office/powerpoint/2010/main" val="80632647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143000"/>
            <a:ext cx="9144000" cy="5410200"/>
          </a:xfrm>
          <a:prstGeom prst="rect">
            <a:avLst/>
          </a:prstGeom>
        </p:spPr>
      </p:pic>
      <p:sp>
        <p:nvSpPr>
          <p:cNvPr id="4" name="Title 1"/>
          <p:cNvSpPr txBox="1">
            <a:spLocks/>
          </p:cNvSpPr>
          <p:nvPr/>
        </p:nvSpPr>
        <p:spPr>
          <a:xfrm>
            <a:off x="609600"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smtClean="0"/>
              <a:t>Volume Shadow Copy</a:t>
            </a:r>
            <a:endParaRPr lang="en-US" sz="2800" dirty="0"/>
          </a:p>
        </p:txBody>
      </p:sp>
    </p:spTree>
    <p:extLst>
      <p:ext uri="{BB962C8B-B14F-4D97-AF65-F5344CB8AC3E}">
        <p14:creationId xmlns:p14="http://schemas.microsoft.com/office/powerpoint/2010/main" val="100327943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219200"/>
            <a:ext cx="9144000" cy="5257800"/>
          </a:xfrm>
          <a:prstGeom prst="rect">
            <a:avLst/>
          </a:prstGeom>
        </p:spPr>
      </p:pic>
      <p:sp>
        <p:nvSpPr>
          <p:cNvPr id="3" name="Title 1"/>
          <p:cNvSpPr txBox="1">
            <a:spLocks/>
          </p:cNvSpPr>
          <p:nvPr/>
        </p:nvSpPr>
        <p:spPr>
          <a:xfrm>
            <a:off x="609600"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smtClean="0"/>
              <a:t>Volume Shadow Copy</a:t>
            </a:r>
            <a:endParaRPr lang="en-US" sz="2800" dirty="0"/>
          </a:p>
        </p:txBody>
      </p:sp>
    </p:spTree>
    <p:extLst>
      <p:ext uri="{BB962C8B-B14F-4D97-AF65-F5344CB8AC3E}">
        <p14:creationId xmlns:p14="http://schemas.microsoft.com/office/powerpoint/2010/main" val="152669015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35496" y="1412776"/>
            <a:ext cx="7992888" cy="4968552"/>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spcBef>
                <a:spcPts val="0"/>
              </a:spcBef>
              <a:buNone/>
            </a:pPr>
            <a:endParaRPr lang="en-US" sz="2000" dirty="0" smtClean="0">
              <a:solidFill>
                <a:schemeClr val="tx1">
                  <a:lumMod val="75000"/>
                  <a:lumOff val="25000"/>
                </a:schemeClr>
              </a:solidFill>
              <a:latin typeface="+mj-lt"/>
              <a:ea typeface="ＭＳ Ｐゴシック" charset="-128"/>
              <a:cs typeface="ＭＳ Ｐゴシック" charset="-128"/>
            </a:endParaRPr>
          </a:p>
          <a:p>
            <a:pPr lvl="1">
              <a:lnSpc>
                <a:spcPct val="150000"/>
              </a:lnSpc>
              <a:spcBef>
                <a:spcPts val="0"/>
              </a:spcBef>
              <a:buFont typeface="Courier New"/>
              <a:buChar char="o"/>
            </a:pPr>
            <a:r>
              <a:rPr lang="en-US" dirty="0" smtClean="0">
                <a:latin typeface="+mj-lt"/>
              </a:rPr>
              <a:t>Boosts </a:t>
            </a:r>
            <a:r>
              <a:rPr lang="en-US" dirty="0">
                <a:latin typeface="+mj-lt"/>
              </a:rPr>
              <a:t>performance by preloading data into RAM based on cache </a:t>
            </a:r>
            <a:r>
              <a:rPr lang="en-US" dirty="0" smtClean="0">
                <a:latin typeface="+mj-lt"/>
              </a:rPr>
              <a:t>history</a:t>
            </a:r>
          </a:p>
          <a:p>
            <a:pPr lvl="1">
              <a:lnSpc>
                <a:spcPct val="150000"/>
              </a:lnSpc>
              <a:spcBef>
                <a:spcPts val="0"/>
              </a:spcBef>
              <a:buFont typeface="Courier New"/>
              <a:buChar char="o"/>
            </a:pPr>
            <a:r>
              <a:rPr lang="en-US" dirty="0" smtClean="0">
                <a:latin typeface="+mj-lt"/>
              </a:rPr>
              <a:t>Provides clues about frequently-used applications and when they were last used</a:t>
            </a:r>
          </a:p>
          <a:p>
            <a:pPr lvl="1">
              <a:lnSpc>
                <a:spcPct val="150000"/>
              </a:lnSpc>
              <a:spcBef>
                <a:spcPts val="0"/>
              </a:spcBef>
              <a:buFont typeface="Courier New"/>
              <a:buChar char="o"/>
            </a:pPr>
            <a:endParaRPr lang="en-US" dirty="0">
              <a:latin typeface="+mj-lt"/>
            </a:endParaRPr>
          </a:p>
          <a:p>
            <a:pPr marL="301943" lvl="1" indent="0">
              <a:lnSpc>
                <a:spcPct val="150000"/>
              </a:lnSpc>
              <a:spcBef>
                <a:spcPts val="0"/>
              </a:spcBef>
              <a:buNone/>
            </a:pPr>
            <a:r>
              <a:rPr lang="en-US" dirty="0" smtClean="0">
                <a:solidFill>
                  <a:schemeClr val="tx1"/>
                </a:solidFill>
                <a:latin typeface="+mj-lt"/>
              </a:rPr>
              <a:t>Location = C:\</a:t>
            </a:r>
            <a:r>
              <a:rPr lang="en-US" dirty="0">
                <a:solidFill>
                  <a:schemeClr val="tx1"/>
                </a:solidFill>
                <a:latin typeface="+mj-lt"/>
              </a:rPr>
              <a:t>Windows\</a:t>
            </a:r>
            <a:r>
              <a:rPr lang="en-US" dirty="0" err="1" smtClean="0">
                <a:solidFill>
                  <a:schemeClr val="tx1"/>
                </a:solidFill>
                <a:latin typeface="+mj-lt"/>
              </a:rPr>
              <a:t>Prefetch</a:t>
            </a:r>
            <a:endParaRPr lang="en-US" dirty="0">
              <a:solidFill>
                <a:schemeClr val="tx1"/>
              </a:solidFill>
              <a:latin typeface="+mj-lt"/>
            </a:endParaRPr>
          </a:p>
          <a:p>
            <a:pPr marL="301943" lvl="1" indent="0">
              <a:lnSpc>
                <a:spcPct val="150000"/>
              </a:lnSpc>
              <a:spcBef>
                <a:spcPts val="0"/>
              </a:spcBef>
              <a:buNone/>
            </a:pPr>
            <a:r>
              <a:rPr lang="en-US" u="sng" dirty="0" smtClean="0">
                <a:solidFill>
                  <a:schemeClr val="tx1"/>
                </a:solidFill>
                <a:latin typeface="+mj-lt"/>
              </a:rPr>
              <a:t>.</a:t>
            </a:r>
            <a:r>
              <a:rPr lang="en-US" u="sng" dirty="0">
                <a:solidFill>
                  <a:schemeClr val="tx1"/>
                </a:solidFill>
                <a:latin typeface="+mj-lt"/>
              </a:rPr>
              <a:t>PF </a:t>
            </a:r>
            <a:r>
              <a:rPr lang="en-US" u="sng" dirty="0" smtClean="0">
                <a:solidFill>
                  <a:schemeClr val="tx1"/>
                </a:solidFill>
                <a:latin typeface="+mj-lt"/>
              </a:rPr>
              <a:t>extension</a:t>
            </a:r>
            <a:endParaRPr lang="en-US" dirty="0" smtClean="0">
              <a:latin typeface="+mj-lt"/>
            </a:endParaRPr>
          </a:p>
          <a:p>
            <a:pPr marL="301943" lvl="1" indent="0">
              <a:lnSpc>
                <a:spcPct val="150000"/>
              </a:lnSpc>
              <a:spcBef>
                <a:spcPts val="0"/>
              </a:spcBef>
              <a:buNone/>
            </a:pPr>
            <a:r>
              <a:rPr lang="en-US" u="sng" dirty="0">
                <a:solidFill>
                  <a:schemeClr val="tx1"/>
                </a:solidFill>
                <a:latin typeface="+mj-lt"/>
              </a:rPr>
              <a:t>NTOSBOOT-</a:t>
            </a:r>
            <a:r>
              <a:rPr lang="en-US" u="sng" dirty="0" smtClean="0">
                <a:solidFill>
                  <a:schemeClr val="tx1"/>
                </a:solidFill>
                <a:latin typeface="+mj-lt"/>
              </a:rPr>
              <a:t>B00DFAAD.PF</a:t>
            </a:r>
          </a:p>
          <a:p>
            <a:pPr marL="301943" lvl="1" indent="0">
              <a:lnSpc>
                <a:spcPct val="150000"/>
              </a:lnSpc>
              <a:spcBef>
                <a:spcPts val="0"/>
              </a:spcBef>
              <a:buNone/>
            </a:pPr>
            <a:endParaRPr lang="en-US" b="1" dirty="0" smtClean="0">
              <a:latin typeface="+mj-lt"/>
            </a:endParaRPr>
          </a:p>
          <a:p>
            <a:pPr lvl="1">
              <a:lnSpc>
                <a:spcPct val="150000"/>
              </a:lnSpc>
              <a:spcBef>
                <a:spcPts val="0"/>
              </a:spcBef>
              <a:buFont typeface="Courier New"/>
              <a:buChar char="o"/>
            </a:pPr>
            <a:endParaRPr lang="en-US" b="1" dirty="0" smtClean="0">
              <a:latin typeface="+mj-lt"/>
            </a:endParaRPr>
          </a:p>
        </p:txBody>
      </p:sp>
      <p:sp>
        <p:nvSpPr>
          <p:cNvPr id="8" name="Title 1"/>
          <p:cNvSpPr txBox="1">
            <a:spLocks/>
          </p:cNvSpPr>
          <p:nvPr/>
        </p:nvSpPr>
        <p:spPr>
          <a:xfrm>
            <a:off x="609600"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a:t>Windows </a:t>
            </a:r>
            <a:r>
              <a:rPr lang="en-US" sz="2800" dirty="0" err="1"/>
              <a:t>Prefetch</a:t>
            </a:r>
            <a:endParaRPr lang="en-US" sz="2800" dirty="0"/>
          </a:p>
        </p:txBody>
      </p:sp>
    </p:spTree>
    <p:extLst>
      <p:ext uri="{BB962C8B-B14F-4D97-AF65-F5344CB8AC3E}">
        <p14:creationId xmlns:p14="http://schemas.microsoft.com/office/powerpoint/2010/main" val="346442704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09600"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a:t>Windows </a:t>
            </a:r>
            <a:r>
              <a:rPr lang="en-US" sz="2800" dirty="0" err="1"/>
              <a:t>Prefetch</a:t>
            </a:r>
            <a:endParaRPr lang="en-US" sz="2800" dirty="0"/>
          </a:p>
        </p:txBody>
      </p:sp>
      <p:pic>
        <p:nvPicPr>
          <p:cNvPr id="3" name="Picture 2"/>
          <p:cNvPicPr/>
          <p:nvPr/>
        </p:nvPicPr>
        <p:blipFill>
          <a:blip r:embed="rId2"/>
          <a:stretch>
            <a:fillRect/>
          </a:stretch>
        </p:blipFill>
        <p:spPr>
          <a:xfrm>
            <a:off x="0" y="990600"/>
            <a:ext cx="9144000" cy="5638800"/>
          </a:xfrm>
          <a:prstGeom prst="rect">
            <a:avLst/>
          </a:prstGeom>
        </p:spPr>
      </p:pic>
    </p:spTree>
    <p:extLst>
      <p:ext uri="{BB962C8B-B14F-4D97-AF65-F5344CB8AC3E}">
        <p14:creationId xmlns:p14="http://schemas.microsoft.com/office/powerpoint/2010/main" val="286348143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35496" y="1412776"/>
            <a:ext cx="7992888" cy="4968552"/>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spcBef>
                <a:spcPts val="0"/>
              </a:spcBef>
              <a:buNone/>
            </a:pPr>
            <a:endParaRPr lang="en-US" sz="2000" dirty="0" smtClean="0">
              <a:solidFill>
                <a:schemeClr val="tx1">
                  <a:lumMod val="75000"/>
                  <a:lumOff val="25000"/>
                </a:schemeClr>
              </a:solidFill>
              <a:latin typeface="+mj-lt"/>
              <a:ea typeface="ＭＳ Ｐゴシック" charset="-128"/>
              <a:cs typeface="ＭＳ Ｐゴシック" charset="-128"/>
            </a:endParaRPr>
          </a:p>
          <a:p>
            <a:pPr lvl="1">
              <a:lnSpc>
                <a:spcPct val="150000"/>
              </a:lnSpc>
              <a:spcBef>
                <a:spcPts val="0"/>
              </a:spcBef>
              <a:buFont typeface="Courier New"/>
              <a:buChar char="o"/>
            </a:pPr>
            <a:r>
              <a:rPr lang="en-US" dirty="0" smtClean="0"/>
              <a:t>Is </a:t>
            </a:r>
            <a:r>
              <a:rPr lang="en-US" dirty="0"/>
              <a:t>a database of operating system, installed application, and user configuration </a:t>
            </a:r>
            <a:r>
              <a:rPr lang="en-US" dirty="0" smtClean="0"/>
              <a:t>settings</a:t>
            </a:r>
          </a:p>
          <a:p>
            <a:pPr lvl="1">
              <a:lnSpc>
                <a:spcPct val="150000"/>
              </a:lnSpc>
              <a:spcBef>
                <a:spcPts val="0"/>
              </a:spcBef>
              <a:buFont typeface="Courier New"/>
              <a:buChar char="o"/>
            </a:pPr>
            <a:r>
              <a:rPr lang="en-US" dirty="0" smtClean="0">
                <a:sym typeface="Wingdings"/>
              </a:rPr>
              <a:t>Provides valuable clues about how the computer system was used since installation time</a:t>
            </a:r>
          </a:p>
          <a:p>
            <a:pPr marL="0" indent="0">
              <a:buNone/>
            </a:pPr>
            <a:endParaRPr lang="en-US" b="1" dirty="0">
              <a:latin typeface="+mj-lt"/>
            </a:endParaRPr>
          </a:p>
          <a:p>
            <a:pPr marL="0" indent="0">
              <a:buNone/>
            </a:pPr>
            <a:endParaRPr lang="en-US" sz="1200" b="1" dirty="0" smtClean="0">
              <a:solidFill>
                <a:schemeClr val="tx1"/>
              </a:solidFill>
              <a:latin typeface="+mj-lt"/>
            </a:endParaRPr>
          </a:p>
          <a:p>
            <a:pPr marL="0" indent="0">
              <a:buNone/>
            </a:pPr>
            <a:endParaRPr lang="en-US" sz="1200" b="1" dirty="0">
              <a:solidFill>
                <a:schemeClr val="tx1"/>
              </a:solidFill>
              <a:latin typeface="+mj-lt"/>
            </a:endParaRPr>
          </a:p>
          <a:p>
            <a:pPr marL="0" indent="0">
              <a:buNone/>
            </a:pPr>
            <a:endParaRPr lang="en-US" sz="1200" b="1" dirty="0" smtClean="0">
              <a:solidFill>
                <a:schemeClr val="tx1"/>
              </a:solidFill>
              <a:latin typeface="+mj-lt"/>
            </a:endParaRPr>
          </a:p>
          <a:p>
            <a:pPr marL="0" indent="0">
              <a:buNone/>
            </a:pPr>
            <a:endParaRPr lang="en-US" sz="1200" b="1" dirty="0">
              <a:solidFill>
                <a:schemeClr val="tx1"/>
              </a:solidFill>
              <a:latin typeface="+mj-lt"/>
            </a:endParaRPr>
          </a:p>
          <a:p>
            <a:pPr marL="0" indent="0">
              <a:buNone/>
            </a:pPr>
            <a:r>
              <a:rPr lang="en-US" sz="1200" b="1" dirty="0" smtClean="0">
                <a:solidFill>
                  <a:schemeClr val="tx1"/>
                </a:solidFill>
                <a:latin typeface="Arial" charset="0"/>
              </a:rPr>
              <a:t>The </a:t>
            </a:r>
            <a:r>
              <a:rPr lang="en-US" sz="1200" b="1" dirty="0">
                <a:solidFill>
                  <a:schemeClr val="tx1"/>
                </a:solidFill>
                <a:latin typeface="Arial" charset="0"/>
              </a:rPr>
              <a:t>location of these registry hives are as follows:</a:t>
            </a:r>
            <a:endParaRPr lang="en-US" sz="1200" dirty="0">
              <a:solidFill>
                <a:schemeClr val="tx1"/>
              </a:solidFill>
              <a:latin typeface="Arial" charset="0"/>
            </a:endParaRPr>
          </a:p>
          <a:p>
            <a:r>
              <a:rPr lang="en-US" sz="1200" dirty="0">
                <a:solidFill>
                  <a:schemeClr val="tx1"/>
                </a:solidFill>
                <a:latin typeface="Arial" charset="0"/>
              </a:rPr>
              <a:t>HKEY_LOCAL_MACHINE \SYSTEM : \system32\</a:t>
            </a:r>
            <a:r>
              <a:rPr lang="en-US" sz="1200" dirty="0" err="1">
                <a:solidFill>
                  <a:schemeClr val="tx1"/>
                </a:solidFill>
                <a:latin typeface="Arial" charset="0"/>
              </a:rPr>
              <a:t>config</a:t>
            </a:r>
            <a:r>
              <a:rPr lang="en-US" sz="1200" dirty="0">
                <a:solidFill>
                  <a:schemeClr val="tx1"/>
                </a:solidFill>
                <a:latin typeface="Arial" charset="0"/>
              </a:rPr>
              <a:t>\system HKEY_LOCAL_MACHINE \SAM : \system32\</a:t>
            </a:r>
            <a:r>
              <a:rPr lang="en-US" sz="1200" dirty="0" err="1">
                <a:solidFill>
                  <a:schemeClr val="tx1"/>
                </a:solidFill>
                <a:latin typeface="Arial" charset="0"/>
              </a:rPr>
              <a:t>config</a:t>
            </a:r>
            <a:r>
              <a:rPr lang="en-US" sz="1200" dirty="0">
                <a:solidFill>
                  <a:schemeClr val="tx1"/>
                </a:solidFill>
                <a:latin typeface="Arial" charset="0"/>
              </a:rPr>
              <a:t>\</a:t>
            </a:r>
            <a:r>
              <a:rPr lang="en-US" sz="1200" dirty="0" err="1">
                <a:solidFill>
                  <a:schemeClr val="tx1"/>
                </a:solidFill>
                <a:latin typeface="Arial" charset="0"/>
              </a:rPr>
              <a:t>sam</a:t>
            </a:r>
            <a:r>
              <a:rPr lang="en-US" sz="1200" dirty="0">
                <a:solidFill>
                  <a:schemeClr val="tx1"/>
                </a:solidFill>
                <a:latin typeface="Arial" charset="0"/>
              </a:rPr>
              <a:t> HKEY_LOCAL_MACHINE \SECURITY : \system32\</a:t>
            </a:r>
            <a:r>
              <a:rPr lang="en-US" sz="1200" dirty="0" err="1">
                <a:solidFill>
                  <a:schemeClr val="tx1"/>
                </a:solidFill>
                <a:latin typeface="Arial" charset="0"/>
              </a:rPr>
              <a:t>config</a:t>
            </a:r>
            <a:r>
              <a:rPr lang="en-US" sz="1200" dirty="0">
                <a:solidFill>
                  <a:schemeClr val="tx1"/>
                </a:solidFill>
                <a:latin typeface="Arial" charset="0"/>
              </a:rPr>
              <a:t>\security HKEY_LOCAL_MACHINE \SOFTWARE : \system32\</a:t>
            </a:r>
            <a:r>
              <a:rPr lang="en-US" sz="1200" dirty="0" err="1">
                <a:solidFill>
                  <a:schemeClr val="tx1"/>
                </a:solidFill>
                <a:latin typeface="Arial" charset="0"/>
              </a:rPr>
              <a:t>config</a:t>
            </a:r>
            <a:r>
              <a:rPr lang="en-US" sz="1200" dirty="0">
                <a:solidFill>
                  <a:schemeClr val="tx1"/>
                </a:solidFill>
                <a:latin typeface="Arial" charset="0"/>
              </a:rPr>
              <a:t>\software </a:t>
            </a:r>
          </a:p>
          <a:p>
            <a:r>
              <a:rPr lang="en-US" sz="1200" dirty="0">
                <a:solidFill>
                  <a:schemeClr val="tx1"/>
                </a:solidFill>
                <a:latin typeface="Arial" charset="0"/>
              </a:rPr>
              <a:t>HKEY_USERS \</a:t>
            </a:r>
            <a:r>
              <a:rPr lang="en-US" sz="1200" dirty="0" err="1">
                <a:solidFill>
                  <a:schemeClr val="tx1"/>
                </a:solidFill>
                <a:latin typeface="Arial" charset="0"/>
              </a:rPr>
              <a:t>UserProfile</a:t>
            </a:r>
            <a:r>
              <a:rPr lang="en-US" sz="1200" dirty="0">
                <a:solidFill>
                  <a:schemeClr val="tx1"/>
                </a:solidFill>
                <a:latin typeface="Arial" charset="0"/>
              </a:rPr>
              <a:t> :  \</a:t>
            </a:r>
            <a:r>
              <a:rPr lang="en-US" sz="1200" dirty="0" err="1">
                <a:solidFill>
                  <a:schemeClr val="tx1"/>
                </a:solidFill>
                <a:latin typeface="Arial" charset="0"/>
              </a:rPr>
              <a:t>winnt</a:t>
            </a:r>
            <a:r>
              <a:rPr lang="en-US" sz="1200" dirty="0">
                <a:solidFill>
                  <a:schemeClr val="tx1"/>
                </a:solidFill>
                <a:latin typeface="Arial" charset="0"/>
              </a:rPr>
              <a:t>\profiles\username HKEY_USERS.DEFAULT : \system32\</a:t>
            </a:r>
            <a:r>
              <a:rPr lang="en-US" sz="1200" dirty="0" err="1">
                <a:solidFill>
                  <a:schemeClr val="tx1"/>
                </a:solidFill>
                <a:latin typeface="Arial" charset="0"/>
              </a:rPr>
              <a:t>config</a:t>
            </a:r>
            <a:r>
              <a:rPr lang="en-US" sz="1200" dirty="0">
                <a:solidFill>
                  <a:schemeClr val="tx1"/>
                </a:solidFill>
                <a:latin typeface="Arial" charset="0"/>
              </a:rPr>
              <a:t>\default</a:t>
            </a:r>
          </a:p>
          <a:p>
            <a:pPr marL="301943" lvl="1" indent="0">
              <a:lnSpc>
                <a:spcPct val="150000"/>
              </a:lnSpc>
              <a:spcBef>
                <a:spcPts val="0"/>
              </a:spcBef>
              <a:buNone/>
            </a:pPr>
            <a:endParaRPr lang="en-US" b="1" dirty="0" smtClean="0">
              <a:latin typeface="+mj-lt"/>
            </a:endParaRPr>
          </a:p>
        </p:txBody>
      </p:sp>
      <p:sp>
        <p:nvSpPr>
          <p:cNvPr id="8" name="Title 1"/>
          <p:cNvSpPr txBox="1">
            <a:spLocks/>
          </p:cNvSpPr>
          <p:nvPr/>
        </p:nvSpPr>
        <p:spPr>
          <a:xfrm>
            <a:off x="609600"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a:t>Windows Registry</a:t>
            </a:r>
          </a:p>
        </p:txBody>
      </p:sp>
    </p:spTree>
    <p:extLst>
      <p:ext uri="{BB962C8B-B14F-4D97-AF65-F5344CB8AC3E}">
        <p14:creationId xmlns:p14="http://schemas.microsoft.com/office/powerpoint/2010/main" val="297062855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3124200"/>
            <a:ext cx="6248400" cy="990600"/>
          </a:xfrm>
        </p:spPr>
        <p:txBody>
          <a:bodyPr>
            <a:noAutofit/>
          </a:bodyPr>
          <a:lstStyle/>
          <a:p>
            <a:pPr lvl="0">
              <a:defRPr/>
            </a:pPr>
            <a:r>
              <a:rPr lang="en-US" sz="2800" dirty="0" smtClean="0"/>
              <a:t>What is an Operating System ?</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09600"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a:t>Windows Registry</a:t>
            </a:r>
          </a:p>
        </p:txBody>
      </p:sp>
      <p:pic>
        <p:nvPicPr>
          <p:cNvPr id="3" name="Picture 2"/>
          <p:cNvPicPr/>
          <p:nvPr/>
        </p:nvPicPr>
        <p:blipFill>
          <a:blip r:embed="rId2"/>
          <a:stretch>
            <a:fillRect/>
          </a:stretch>
        </p:blipFill>
        <p:spPr>
          <a:xfrm>
            <a:off x="0" y="1143000"/>
            <a:ext cx="9144000" cy="5486400"/>
          </a:xfrm>
          <a:prstGeom prst="rect">
            <a:avLst/>
          </a:prstGeom>
        </p:spPr>
      </p:pic>
    </p:spTree>
    <p:extLst>
      <p:ext uri="{BB962C8B-B14F-4D97-AF65-F5344CB8AC3E}">
        <p14:creationId xmlns:p14="http://schemas.microsoft.com/office/powerpoint/2010/main" val="183765536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295400"/>
            <a:ext cx="9144000" cy="5257800"/>
          </a:xfrm>
          <a:prstGeom prst="rect">
            <a:avLst/>
          </a:prstGeom>
        </p:spPr>
      </p:pic>
      <p:sp>
        <p:nvSpPr>
          <p:cNvPr id="3" name="Title 1"/>
          <p:cNvSpPr txBox="1">
            <a:spLocks/>
          </p:cNvSpPr>
          <p:nvPr/>
        </p:nvSpPr>
        <p:spPr>
          <a:xfrm>
            <a:off x="609600"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a:t>Windows Registry</a:t>
            </a:r>
          </a:p>
        </p:txBody>
      </p:sp>
    </p:spTree>
    <p:extLst>
      <p:ext uri="{BB962C8B-B14F-4D97-AF65-F5344CB8AC3E}">
        <p14:creationId xmlns:p14="http://schemas.microsoft.com/office/powerpoint/2010/main" val="210443254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066800"/>
            <a:ext cx="9144000" cy="5410200"/>
          </a:xfrm>
          <a:prstGeom prst="rect">
            <a:avLst/>
          </a:prstGeom>
        </p:spPr>
      </p:pic>
      <p:sp>
        <p:nvSpPr>
          <p:cNvPr id="3" name="Title 1"/>
          <p:cNvSpPr txBox="1">
            <a:spLocks/>
          </p:cNvSpPr>
          <p:nvPr/>
        </p:nvSpPr>
        <p:spPr>
          <a:xfrm>
            <a:off x="609600"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a:t>Windows Registry</a:t>
            </a:r>
          </a:p>
        </p:txBody>
      </p:sp>
    </p:spTree>
    <p:extLst>
      <p:ext uri="{BB962C8B-B14F-4D97-AF65-F5344CB8AC3E}">
        <p14:creationId xmlns:p14="http://schemas.microsoft.com/office/powerpoint/2010/main" val="179049554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4400" y="2514600"/>
            <a:ext cx="7408333" cy="3450696"/>
          </a:xfrm>
        </p:spPr>
        <p:txBody>
          <a:bodyPr>
            <a:noAutofit/>
          </a:bodyPr>
          <a:lstStyle/>
          <a:p>
            <a:pPr marL="0" indent="0" algn="ctr">
              <a:buNone/>
            </a:pPr>
            <a:r>
              <a:rPr lang="en-US" sz="3600" dirty="0" smtClean="0">
                <a:solidFill>
                  <a:srgbClr val="404040"/>
                </a:solidFill>
              </a:rPr>
              <a:t>Thank you </a:t>
            </a:r>
          </a:p>
          <a:p>
            <a:pPr marL="0" indent="0" algn="ctr">
              <a:buNone/>
            </a:pPr>
            <a:r>
              <a:rPr lang="en-US" sz="3600" dirty="0">
                <a:solidFill>
                  <a:srgbClr val="404040"/>
                </a:solidFill>
              </a:rPr>
              <a:t>a</a:t>
            </a:r>
            <a:r>
              <a:rPr lang="en-US" sz="3600" dirty="0" smtClean="0">
                <a:solidFill>
                  <a:srgbClr val="404040"/>
                </a:solidFill>
              </a:rPr>
              <a:t>nd </a:t>
            </a:r>
          </a:p>
          <a:p>
            <a:pPr marL="0" indent="0" algn="ctr">
              <a:buNone/>
            </a:pPr>
            <a:r>
              <a:rPr lang="en-US" sz="3600" dirty="0" smtClean="0">
                <a:solidFill>
                  <a:srgbClr val="404040"/>
                </a:solidFill>
              </a:rPr>
              <a:t>Good day …</a:t>
            </a:r>
            <a:endParaRPr lang="en-US" sz="3600" dirty="0">
              <a:solidFill>
                <a:srgbClr val="404040"/>
              </a:solidFill>
            </a:endParaRPr>
          </a:p>
        </p:txBody>
      </p:sp>
      <p:sp>
        <p:nvSpPr>
          <p:cNvPr id="3" name="Title 2"/>
          <p:cNvSpPr>
            <a:spLocks noGrp="1"/>
          </p:cNvSpPr>
          <p:nvPr>
            <p:ph type="title"/>
          </p:nvPr>
        </p:nvSpPr>
        <p:spPr>
          <a:xfrm>
            <a:off x="660649" y="116632"/>
            <a:ext cx="1679103" cy="892688"/>
          </a:xfrm>
        </p:spPr>
        <p:txBody>
          <a:bodyPr/>
          <a:lstStyle/>
          <a:p>
            <a:r>
              <a:rPr lang="en-US" dirty="0" smtClean="0"/>
              <a:t>End</a:t>
            </a:r>
            <a:endParaRPr lang="en-US" dirty="0"/>
          </a:p>
        </p:txBody>
      </p:sp>
    </p:spTree>
    <p:extLst>
      <p:ext uri="{BB962C8B-B14F-4D97-AF65-F5344CB8AC3E}">
        <p14:creationId xmlns:p14="http://schemas.microsoft.com/office/powerpoint/2010/main" val="18751097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304800" y="1412776"/>
            <a:ext cx="8305800" cy="509438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lgn="just">
              <a:spcBef>
                <a:spcPts val="0"/>
              </a:spcBef>
              <a:buNone/>
            </a:pPr>
            <a:endParaRPr lang="en-US" sz="2000" dirty="0" smtClean="0">
              <a:solidFill>
                <a:schemeClr val="tx1">
                  <a:lumMod val="75000"/>
                  <a:lumOff val="25000"/>
                </a:schemeClr>
              </a:solidFill>
              <a:latin typeface="+mj-lt"/>
              <a:ea typeface="ＭＳ Ｐゴシック" charset="-128"/>
              <a:cs typeface="ＭＳ Ｐゴシック" charset="-128"/>
            </a:endParaRPr>
          </a:p>
          <a:p>
            <a:pPr lvl="1" algn="just">
              <a:lnSpc>
                <a:spcPct val="150000"/>
              </a:lnSpc>
              <a:spcBef>
                <a:spcPts val="0"/>
              </a:spcBef>
              <a:buFont typeface="Courier New"/>
              <a:buChar char="o"/>
            </a:pPr>
            <a:r>
              <a:rPr lang="en-US" dirty="0" smtClean="0">
                <a:latin typeface="+mj-lt"/>
              </a:rPr>
              <a:t>The </a:t>
            </a:r>
            <a:r>
              <a:rPr lang="en-US" dirty="0">
                <a:latin typeface="+mj-lt"/>
              </a:rPr>
              <a:t>largest and </a:t>
            </a:r>
            <a:r>
              <a:rPr lang="en-US" u="sng" dirty="0">
                <a:latin typeface="+mj-lt"/>
              </a:rPr>
              <a:t>most important </a:t>
            </a:r>
            <a:r>
              <a:rPr lang="en-US" dirty="0" smtClean="0">
                <a:latin typeface="+mj-lt"/>
              </a:rPr>
              <a:t>application</a:t>
            </a:r>
          </a:p>
          <a:p>
            <a:pPr lvl="1" algn="just">
              <a:lnSpc>
                <a:spcPct val="150000"/>
              </a:lnSpc>
              <a:spcBef>
                <a:spcPts val="0"/>
              </a:spcBef>
              <a:buFont typeface="Courier New"/>
              <a:buChar char="o"/>
            </a:pPr>
            <a:r>
              <a:rPr lang="en-US" dirty="0" smtClean="0">
                <a:latin typeface="+mj-lt"/>
              </a:rPr>
              <a:t>An </a:t>
            </a:r>
            <a:r>
              <a:rPr lang="en-US" dirty="0">
                <a:latin typeface="+mj-lt"/>
              </a:rPr>
              <a:t>interface between applications, hardware, and </a:t>
            </a:r>
            <a:r>
              <a:rPr lang="en-US" dirty="0" smtClean="0">
                <a:latin typeface="+mj-lt"/>
              </a:rPr>
              <a:t>users</a:t>
            </a:r>
          </a:p>
          <a:p>
            <a:pPr lvl="1" algn="just">
              <a:lnSpc>
                <a:spcPct val="150000"/>
              </a:lnSpc>
              <a:spcBef>
                <a:spcPts val="0"/>
              </a:spcBef>
              <a:buFont typeface="Courier New"/>
              <a:buChar char="o"/>
            </a:pPr>
            <a:r>
              <a:rPr lang="en-US" dirty="0" smtClean="0">
                <a:latin typeface="+mj-lt"/>
              </a:rPr>
              <a:t>Support </a:t>
            </a:r>
            <a:r>
              <a:rPr lang="en-US" dirty="0">
                <a:latin typeface="+mj-lt"/>
              </a:rPr>
              <a:t>for many hardware configurations</a:t>
            </a:r>
          </a:p>
          <a:p>
            <a:pPr lvl="1" algn="just">
              <a:lnSpc>
                <a:spcPct val="150000"/>
              </a:lnSpc>
              <a:spcBef>
                <a:spcPts val="0"/>
              </a:spcBef>
              <a:buFont typeface="Courier New"/>
              <a:buChar char="o"/>
            </a:pPr>
            <a:endParaRPr lang="en-US" dirty="0" smtClean="0">
              <a:solidFill>
                <a:schemeClr val="tx1">
                  <a:lumMod val="75000"/>
                  <a:lumOff val="25000"/>
                </a:schemeClr>
              </a:solidFill>
              <a:latin typeface="+mj-lt"/>
            </a:endParaRPr>
          </a:p>
        </p:txBody>
      </p:sp>
      <p:sp>
        <p:nvSpPr>
          <p:cNvPr id="8" name="Title 1"/>
          <p:cNvSpPr txBox="1">
            <a:spLocks/>
          </p:cNvSpPr>
          <p:nvPr/>
        </p:nvSpPr>
        <p:spPr>
          <a:xfrm>
            <a:off x="683568"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a:t>What Is an Operating System?</a:t>
            </a:r>
          </a:p>
        </p:txBody>
      </p:sp>
      <p:pic>
        <p:nvPicPr>
          <p:cNvPr id="4" name="Picture 3"/>
          <p:cNvPicPr>
            <a:picLocks noChangeAspect="1"/>
          </p:cNvPicPr>
          <p:nvPr/>
        </p:nvPicPr>
        <p:blipFill>
          <a:blip r:embed="rId3" cstate="print"/>
          <a:stretch>
            <a:fillRect/>
          </a:stretch>
        </p:blipFill>
        <p:spPr>
          <a:xfrm>
            <a:off x="1447800" y="5105400"/>
            <a:ext cx="1168400" cy="1168400"/>
          </a:xfrm>
          <a:prstGeom prst="rect">
            <a:avLst/>
          </a:prstGeom>
        </p:spPr>
      </p:pic>
      <p:pic>
        <p:nvPicPr>
          <p:cNvPr id="5" name="Picture 4"/>
          <p:cNvPicPr>
            <a:picLocks noChangeAspect="1"/>
          </p:cNvPicPr>
          <p:nvPr/>
        </p:nvPicPr>
        <p:blipFill>
          <a:blip r:embed="rId4" cstate="print"/>
          <a:stretch>
            <a:fillRect/>
          </a:stretch>
        </p:blipFill>
        <p:spPr>
          <a:xfrm>
            <a:off x="2895600" y="5105400"/>
            <a:ext cx="1244600" cy="1244600"/>
          </a:xfrm>
          <a:prstGeom prst="rect">
            <a:avLst/>
          </a:prstGeom>
        </p:spPr>
      </p:pic>
      <p:pic>
        <p:nvPicPr>
          <p:cNvPr id="6" name="Picture 5"/>
          <p:cNvPicPr>
            <a:picLocks noChangeAspect="1"/>
          </p:cNvPicPr>
          <p:nvPr/>
        </p:nvPicPr>
        <p:blipFill>
          <a:blip r:embed="rId5" cstate="print"/>
          <a:stretch>
            <a:fillRect/>
          </a:stretch>
        </p:blipFill>
        <p:spPr>
          <a:xfrm>
            <a:off x="4343400" y="5105400"/>
            <a:ext cx="1244600" cy="1244600"/>
          </a:xfrm>
          <a:prstGeom prst="rect">
            <a:avLst/>
          </a:prstGeom>
        </p:spPr>
      </p:pic>
      <p:pic>
        <p:nvPicPr>
          <p:cNvPr id="9" name="Picture 8"/>
          <p:cNvPicPr>
            <a:picLocks noChangeAspect="1"/>
          </p:cNvPicPr>
          <p:nvPr/>
        </p:nvPicPr>
        <p:blipFill>
          <a:blip r:embed="rId6" cstate="print"/>
          <a:stretch>
            <a:fillRect/>
          </a:stretch>
        </p:blipFill>
        <p:spPr>
          <a:xfrm>
            <a:off x="5791200" y="5105400"/>
            <a:ext cx="1244600" cy="1244600"/>
          </a:xfrm>
          <a:prstGeom prst="rect">
            <a:avLst/>
          </a:prstGeom>
        </p:spPr>
      </p:pic>
    </p:spTree>
    <p:extLst>
      <p:ext uri="{BB962C8B-B14F-4D97-AF65-F5344CB8AC3E}">
        <p14:creationId xmlns:p14="http://schemas.microsoft.com/office/powerpoint/2010/main" val="218775511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304800" y="1412776"/>
            <a:ext cx="8443664" cy="509438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spcBef>
                <a:spcPts val="0"/>
              </a:spcBef>
              <a:buNone/>
            </a:pPr>
            <a:endParaRPr lang="en-US" sz="800" dirty="0" smtClean="0">
              <a:solidFill>
                <a:schemeClr val="tx1">
                  <a:lumMod val="75000"/>
                  <a:lumOff val="25000"/>
                </a:schemeClr>
              </a:solidFill>
              <a:latin typeface="+mj-lt"/>
              <a:ea typeface="ＭＳ Ｐゴシック" charset="-128"/>
              <a:cs typeface="ＭＳ Ｐゴシック" charset="-128"/>
            </a:endParaRPr>
          </a:p>
          <a:p>
            <a:pPr lvl="1">
              <a:lnSpc>
                <a:spcPct val="150000"/>
              </a:lnSpc>
              <a:spcBef>
                <a:spcPts val="0"/>
              </a:spcBef>
              <a:buFont typeface="Courier New"/>
              <a:buChar char="o"/>
            </a:pPr>
            <a:r>
              <a:rPr lang="en-US" dirty="0" smtClean="0">
                <a:latin typeface="+mj-lt"/>
              </a:rPr>
              <a:t>Microsoft </a:t>
            </a:r>
            <a:r>
              <a:rPr lang="en-US" dirty="0">
                <a:latin typeface="+mj-lt"/>
              </a:rPr>
              <a:t>Windows is the most prevalent and widely used operating </a:t>
            </a:r>
            <a:r>
              <a:rPr lang="en-US" dirty="0" smtClean="0">
                <a:latin typeface="+mj-lt"/>
              </a:rPr>
              <a:t>system</a:t>
            </a:r>
          </a:p>
          <a:p>
            <a:pPr lvl="1">
              <a:lnSpc>
                <a:spcPct val="150000"/>
              </a:lnSpc>
              <a:spcBef>
                <a:spcPts val="0"/>
              </a:spcBef>
              <a:buFont typeface="Courier New"/>
              <a:buChar char="o"/>
            </a:pPr>
            <a:endParaRPr lang="en-US" dirty="0" smtClean="0">
              <a:latin typeface="+mj-lt"/>
            </a:endParaRPr>
          </a:p>
          <a:p>
            <a:pPr lvl="1">
              <a:lnSpc>
                <a:spcPct val="150000"/>
              </a:lnSpc>
              <a:spcBef>
                <a:spcPts val="0"/>
              </a:spcBef>
              <a:buFont typeface="Courier New"/>
              <a:buChar char="o"/>
            </a:pPr>
            <a:r>
              <a:rPr lang="en-US" dirty="0" smtClean="0">
                <a:latin typeface="+mj-lt"/>
              </a:rPr>
              <a:t>Examiners must be aware of how Windows is used and where pertinent artifacts could be stored</a:t>
            </a:r>
          </a:p>
          <a:p>
            <a:pPr lvl="2">
              <a:lnSpc>
                <a:spcPct val="150000"/>
              </a:lnSpc>
              <a:spcBef>
                <a:spcPts val="0"/>
              </a:spcBef>
              <a:buFont typeface="Courier New"/>
              <a:buChar char="o"/>
            </a:pPr>
            <a:endParaRPr lang="en-US" b="1" dirty="0" smtClean="0">
              <a:solidFill>
                <a:srgbClr val="FF0000"/>
              </a:solidFill>
              <a:latin typeface="+mj-lt"/>
            </a:endParaRPr>
          </a:p>
          <a:p>
            <a:pPr lvl="2">
              <a:lnSpc>
                <a:spcPct val="150000"/>
              </a:lnSpc>
              <a:spcBef>
                <a:spcPts val="0"/>
              </a:spcBef>
              <a:buFont typeface="Courier New"/>
              <a:buChar char="o"/>
            </a:pPr>
            <a:endParaRPr lang="en-US" dirty="0" smtClean="0">
              <a:solidFill>
                <a:schemeClr val="tx1">
                  <a:lumMod val="75000"/>
                  <a:lumOff val="25000"/>
                </a:schemeClr>
              </a:solidFill>
              <a:latin typeface="+mj-lt"/>
            </a:endParaRPr>
          </a:p>
        </p:txBody>
      </p:sp>
      <p:sp>
        <p:nvSpPr>
          <p:cNvPr id="8" name="Title 1"/>
          <p:cNvSpPr txBox="1">
            <a:spLocks/>
          </p:cNvSpPr>
          <p:nvPr/>
        </p:nvSpPr>
        <p:spPr>
          <a:xfrm>
            <a:off x="683568"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a:t>Windows Operating System</a:t>
            </a:r>
          </a:p>
        </p:txBody>
      </p:sp>
      <p:pic>
        <p:nvPicPr>
          <p:cNvPr id="6" name="Picture 5"/>
          <p:cNvPicPr>
            <a:picLocks noChangeAspect="1"/>
          </p:cNvPicPr>
          <p:nvPr/>
        </p:nvPicPr>
        <p:blipFill>
          <a:blip r:embed="rId3" cstate="print"/>
          <a:stretch>
            <a:fillRect/>
          </a:stretch>
        </p:blipFill>
        <p:spPr>
          <a:xfrm>
            <a:off x="4953000" y="4875623"/>
            <a:ext cx="1597968" cy="1597968"/>
          </a:xfrm>
          <a:prstGeom prst="rect">
            <a:avLst/>
          </a:prstGeom>
        </p:spPr>
      </p:pic>
    </p:spTree>
    <p:extLst>
      <p:ext uri="{BB962C8B-B14F-4D97-AF65-F5344CB8AC3E}">
        <p14:creationId xmlns:p14="http://schemas.microsoft.com/office/powerpoint/2010/main" val="425140345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683568"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a:t>Windows 7 Desktop</a:t>
            </a:r>
          </a:p>
        </p:txBody>
      </p:sp>
      <p:pic>
        <p:nvPicPr>
          <p:cNvPr id="9" name="Picture 8" descr="Windows7.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200" y="1709057"/>
            <a:ext cx="6705999" cy="4691743"/>
          </a:xfrm>
          <a:prstGeom prst="rect">
            <a:avLst/>
          </a:prstGeom>
        </p:spPr>
      </p:pic>
    </p:spTree>
    <p:extLst>
      <p:ext uri="{BB962C8B-B14F-4D97-AF65-F5344CB8AC3E}">
        <p14:creationId xmlns:p14="http://schemas.microsoft.com/office/powerpoint/2010/main" val="363236481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683568"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a:t>Windows </a:t>
            </a:r>
            <a:r>
              <a:rPr lang="en-US" sz="2800" dirty="0" smtClean="0"/>
              <a:t>8 </a:t>
            </a:r>
            <a:r>
              <a:rPr lang="en-US" sz="2800" dirty="0"/>
              <a:t>Desktop</a:t>
            </a:r>
          </a:p>
        </p:txBody>
      </p:sp>
      <p:pic>
        <p:nvPicPr>
          <p:cNvPr id="4" name="Picture 3" descr="Windows8.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676400"/>
            <a:ext cx="6705600" cy="4213337"/>
          </a:xfrm>
          <a:prstGeom prst="rect">
            <a:avLst/>
          </a:prstGeom>
        </p:spPr>
      </p:pic>
      <p:pic>
        <p:nvPicPr>
          <p:cNvPr id="5" name="Picture 4" descr="windows8-Desktop.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2590800"/>
            <a:ext cx="5174862" cy="3886200"/>
          </a:xfrm>
          <a:prstGeom prst="rect">
            <a:avLst/>
          </a:prstGeom>
        </p:spPr>
      </p:pic>
    </p:spTree>
    <p:extLst>
      <p:ext uri="{BB962C8B-B14F-4D97-AF65-F5344CB8AC3E}">
        <p14:creationId xmlns:p14="http://schemas.microsoft.com/office/powerpoint/2010/main" val="11596411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3124200"/>
            <a:ext cx="6248400" cy="990600"/>
          </a:xfrm>
        </p:spPr>
        <p:txBody>
          <a:bodyPr>
            <a:noAutofit/>
          </a:bodyPr>
          <a:lstStyle/>
          <a:p>
            <a:pPr lvl="0">
              <a:defRPr/>
            </a:pPr>
            <a:r>
              <a:rPr lang="en-US" sz="2800" dirty="0" smtClean="0"/>
              <a:t>Common Windows Artifacts</a:t>
            </a:r>
            <a:endParaRPr lang="en-US" sz="2800" dirty="0"/>
          </a:p>
        </p:txBody>
      </p:sp>
    </p:spTree>
    <p:extLst>
      <p:ext uri="{BB962C8B-B14F-4D97-AF65-F5344CB8AC3E}">
        <p14:creationId xmlns:p14="http://schemas.microsoft.com/office/powerpoint/2010/main" val="331029231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35496" y="1412776"/>
            <a:ext cx="7992888" cy="4968552"/>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spcBef>
                <a:spcPts val="0"/>
              </a:spcBef>
              <a:buNone/>
            </a:pPr>
            <a:endParaRPr lang="en-US" sz="2000" dirty="0" smtClean="0">
              <a:solidFill>
                <a:schemeClr val="tx1">
                  <a:lumMod val="75000"/>
                  <a:lumOff val="25000"/>
                </a:schemeClr>
              </a:solidFill>
              <a:latin typeface="+mj-lt"/>
              <a:ea typeface="ＭＳ Ｐゴシック" charset="-128"/>
              <a:cs typeface="ＭＳ Ｐゴシック" charset="-128"/>
            </a:endParaRPr>
          </a:p>
          <a:p>
            <a:pPr lvl="1">
              <a:lnSpc>
                <a:spcPct val="150000"/>
              </a:lnSpc>
              <a:spcBef>
                <a:spcPts val="0"/>
              </a:spcBef>
              <a:buFont typeface="Courier New"/>
              <a:buChar char="o"/>
            </a:pPr>
            <a:r>
              <a:rPr lang="en-US" dirty="0" smtClean="0">
                <a:latin typeface="+mj-lt"/>
              </a:rPr>
              <a:t>An </a:t>
            </a:r>
            <a:r>
              <a:rPr lang="en-US" dirty="0">
                <a:latin typeface="+mj-lt"/>
              </a:rPr>
              <a:t>event is a notable incident that generates a log entry or user </a:t>
            </a:r>
            <a:r>
              <a:rPr lang="en-US" dirty="0" smtClean="0">
                <a:latin typeface="+mj-lt"/>
              </a:rPr>
              <a:t>notification</a:t>
            </a:r>
          </a:p>
          <a:p>
            <a:pPr lvl="1">
              <a:lnSpc>
                <a:spcPct val="150000"/>
              </a:lnSpc>
              <a:spcBef>
                <a:spcPts val="0"/>
              </a:spcBef>
              <a:buFont typeface="Courier New"/>
              <a:buChar char="o"/>
            </a:pPr>
            <a:endParaRPr lang="en-US" sz="800" dirty="0" smtClean="0">
              <a:latin typeface="+mj-lt"/>
            </a:endParaRPr>
          </a:p>
          <a:p>
            <a:pPr lvl="1">
              <a:lnSpc>
                <a:spcPct val="150000"/>
              </a:lnSpc>
              <a:spcBef>
                <a:spcPts val="0"/>
              </a:spcBef>
              <a:buFont typeface="Courier New"/>
              <a:buChar char="o"/>
            </a:pPr>
            <a:r>
              <a:rPr lang="en-US" dirty="0" smtClean="0">
                <a:latin typeface="+mj-lt"/>
              </a:rPr>
              <a:t>An </a:t>
            </a:r>
            <a:r>
              <a:rPr lang="en-US" dirty="0">
                <a:latin typeface="+mj-lt"/>
              </a:rPr>
              <a:t>event log: </a:t>
            </a:r>
            <a:endParaRPr lang="en-US" dirty="0" smtClean="0">
              <a:latin typeface="+mj-lt"/>
            </a:endParaRPr>
          </a:p>
          <a:p>
            <a:pPr lvl="2">
              <a:lnSpc>
                <a:spcPct val="150000"/>
              </a:lnSpc>
              <a:spcBef>
                <a:spcPts val="0"/>
              </a:spcBef>
              <a:buFont typeface="Courier New"/>
              <a:buChar char="o"/>
            </a:pPr>
            <a:r>
              <a:rPr lang="en-US" dirty="0" smtClean="0">
                <a:latin typeface="+mj-lt"/>
              </a:rPr>
              <a:t>Is </a:t>
            </a:r>
            <a:r>
              <a:rPr lang="en-US" dirty="0">
                <a:latin typeface="+mj-lt"/>
              </a:rPr>
              <a:t>a collection of events categorized by </a:t>
            </a:r>
            <a:r>
              <a:rPr lang="en-US" dirty="0" smtClean="0">
                <a:latin typeface="+mj-lt"/>
              </a:rPr>
              <a:t>function</a:t>
            </a:r>
          </a:p>
          <a:p>
            <a:pPr lvl="2">
              <a:lnSpc>
                <a:spcPct val="150000"/>
              </a:lnSpc>
              <a:spcBef>
                <a:spcPts val="0"/>
              </a:spcBef>
              <a:buFont typeface="Courier New"/>
              <a:buChar char="o"/>
            </a:pPr>
            <a:r>
              <a:rPr lang="en-US" dirty="0" smtClean="0">
                <a:latin typeface="+mj-lt"/>
              </a:rPr>
              <a:t>Provides </a:t>
            </a:r>
            <a:r>
              <a:rPr lang="en-US" dirty="0">
                <a:latin typeface="+mj-lt"/>
              </a:rPr>
              <a:t>a historical reference</a:t>
            </a:r>
          </a:p>
          <a:p>
            <a:endParaRPr lang="en-US" dirty="0"/>
          </a:p>
          <a:p>
            <a:pPr marL="301943" lvl="1" indent="0">
              <a:lnSpc>
                <a:spcPct val="150000"/>
              </a:lnSpc>
              <a:spcBef>
                <a:spcPts val="0"/>
              </a:spcBef>
              <a:buNone/>
            </a:pPr>
            <a:r>
              <a:rPr lang="en-US" dirty="0" smtClean="0">
                <a:latin typeface="+mj-lt"/>
              </a:rPr>
              <a:t>C:/Windows/System32/</a:t>
            </a:r>
            <a:r>
              <a:rPr lang="en-US" dirty="0" err="1" smtClean="0">
                <a:latin typeface="+mj-lt"/>
              </a:rPr>
              <a:t>Winevt</a:t>
            </a:r>
            <a:r>
              <a:rPr lang="en-US" dirty="0" smtClean="0">
                <a:latin typeface="+mj-lt"/>
              </a:rPr>
              <a:t>/Logs</a:t>
            </a:r>
            <a:endParaRPr lang="en-US" dirty="0">
              <a:latin typeface="+mj-lt"/>
            </a:endParaRPr>
          </a:p>
          <a:p>
            <a:pPr marL="301943" lvl="1" indent="0">
              <a:lnSpc>
                <a:spcPct val="150000"/>
              </a:lnSpc>
              <a:spcBef>
                <a:spcPts val="0"/>
              </a:spcBef>
              <a:buNone/>
            </a:pPr>
            <a:r>
              <a:rPr lang="en-US" dirty="0">
                <a:latin typeface="+mj-lt"/>
              </a:rPr>
              <a:t>	</a:t>
            </a:r>
            <a:endParaRPr lang="en-US" b="1" dirty="0">
              <a:latin typeface="+mj-lt"/>
            </a:endParaRPr>
          </a:p>
        </p:txBody>
      </p:sp>
      <p:sp>
        <p:nvSpPr>
          <p:cNvPr id="8" name="Title 1"/>
          <p:cNvSpPr txBox="1">
            <a:spLocks/>
          </p:cNvSpPr>
          <p:nvPr/>
        </p:nvSpPr>
        <p:spPr>
          <a:xfrm>
            <a:off x="683568" y="384678"/>
            <a:ext cx="6248400" cy="605922"/>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defRPr/>
            </a:pPr>
            <a:r>
              <a:rPr lang="en-US" sz="2800" dirty="0"/>
              <a:t>Windows Event Logs</a:t>
            </a:r>
          </a:p>
        </p:txBody>
      </p:sp>
      <p:pic>
        <p:nvPicPr>
          <p:cNvPr id="5" name="Picture 4"/>
          <p:cNvPicPr>
            <a:picLocks noChangeAspect="1"/>
          </p:cNvPicPr>
          <p:nvPr/>
        </p:nvPicPr>
        <p:blipFill>
          <a:blip r:embed="rId3" cstate="print"/>
          <a:stretch>
            <a:fillRect/>
          </a:stretch>
        </p:blipFill>
        <p:spPr>
          <a:xfrm>
            <a:off x="5048561" y="5334000"/>
            <a:ext cx="1397000" cy="1397000"/>
          </a:xfrm>
          <a:prstGeom prst="rect">
            <a:avLst/>
          </a:prstGeom>
        </p:spPr>
      </p:pic>
      <p:pic>
        <p:nvPicPr>
          <p:cNvPr id="6" name="Picture 5"/>
          <p:cNvPicPr>
            <a:picLocks noChangeAspect="1"/>
          </p:cNvPicPr>
          <p:nvPr/>
        </p:nvPicPr>
        <p:blipFill>
          <a:blip r:embed="rId4" cstate="print"/>
          <a:stretch>
            <a:fillRect/>
          </a:stretch>
        </p:blipFill>
        <p:spPr>
          <a:xfrm>
            <a:off x="6478984" y="5181600"/>
            <a:ext cx="1549400" cy="1549400"/>
          </a:xfrm>
          <a:prstGeom prst="rect">
            <a:avLst/>
          </a:prstGeom>
        </p:spPr>
      </p:pic>
    </p:spTree>
    <p:extLst>
      <p:ext uri="{BB962C8B-B14F-4D97-AF65-F5344CB8AC3E}">
        <p14:creationId xmlns:p14="http://schemas.microsoft.com/office/powerpoint/2010/main" val="810795862"/>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Apex">
      <a:majorFont>
        <a:latin typeface="Lucida Sans"/>
        <a:ea typeface=""/>
        <a:cs typeface=""/>
        <a:font script="Grek" typeface="Arial"/>
        <a:font script="Cyrl" typeface="Arial"/>
        <a:font script="Jpan" typeface="ヒラギノ丸ゴ Pro W4"/>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ＭＳ 明朝"/>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Oriel.thmx</Template>
  <TotalTime>22552</TotalTime>
  <Words>2939</Words>
  <Application>Microsoft Macintosh PowerPoint</Application>
  <PresentationFormat>On-screen Show (4:3)</PresentationFormat>
  <Paragraphs>325</Paragraphs>
  <Slides>33</Slides>
  <Notes>21</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Oriel</vt:lpstr>
      <vt:lpstr>Windows Artifacts Forensic</vt:lpstr>
      <vt:lpstr>PowerPoint Presentation</vt:lpstr>
      <vt:lpstr>What is an Operating System ?</vt:lpstr>
      <vt:lpstr>PowerPoint Presentation</vt:lpstr>
      <vt:lpstr>PowerPoint Presentation</vt:lpstr>
      <vt:lpstr>PowerPoint Presentation</vt:lpstr>
      <vt:lpstr>PowerPoint Presentation</vt:lpstr>
      <vt:lpstr>Common Windows Artifacts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vector>
  </TitlesOfParts>
  <Company>PNP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Establishment of PNP Regional Digital Forensic Laboratory (RDFL)</dc:title>
  <dc:creator>Admin</dc:creator>
  <cp:lastModifiedBy>Admin</cp:lastModifiedBy>
  <cp:revision>589</cp:revision>
  <dcterms:created xsi:type="dcterms:W3CDTF">2017-03-27T04:36:23Z</dcterms:created>
  <dcterms:modified xsi:type="dcterms:W3CDTF">2017-04-21T16:55:48Z</dcterms:modified>
</cp:coreProperties>
</file>